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1857375"/>
  <p:embeddedFontLst>
    <p:embeddedFont>
      <p:font typeface="Nunito"/>
      <p:regular r:id="rId46"/>
      <p:bold r:id="rId47"/>
      <p:italic r:id="rId48"/>
      <p:boldItalic r:id="rId49"/>
    </p:embeddedFont>
    <p:embeddedFont>
      <p:font typeface="Maven Pro"/>
      <p:regular r:id="rId50"/>
      <p:bold r:id="rId51"/>
    </p:embeddedFon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provided histogram depicts the distribution of user rating counts. The majority of users either refrained from rating any courses or did so infrequently. However, a small number of exceptional students gave ratings for more than 40 courses.</a:t>
            </a:r>
            <a:endParaRPr/>
          </a:p>
        </p:txBody>
      </p:sp>
      <p:sp>
        <p:nvSpPr>
          <p:cNvPr id="361" name="Google Shape;3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table below displays the top 20 widely-adopted courses. Nine out of the top 10 courses pertain to the data topic, with the 4th course being the sole representative of the software engineering topic.</a:t>
            </a:r>
            <a:endParaRPr/>
          </a:p>
        </p:txBody>
      </p:sp>
      <p:sp>
        <p:nvSpPr>
          <p:cNvPr id="367" name="Google Shape;3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5bd4582bf_0_1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As we can see from the `wordcloud`,  there are many popular IT related keywords such as python, data science, machine learning, big data, ai, tensorflow, container, cloud, etc. By looking at these keywords, we should have a general understanding that the courses in the dataset are focused on demanding IT skills.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3" name="Google Shape;373;g265bd4582bf_0_1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5bd4582bf_0_1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5bd4582bf_0_1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65bd4582bf_0_1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5c570ab88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5c570ab88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how can we calculate a recommendation score for each new course with respect to users, using user profile vectors and genre vectors?</a:t>
            </a:r>
            <a:endParaRPr/>
          </a:p>
          <a:p>
            <a:pPr indent="0" lvl="0" marL="0" rtl="0" algn="l">
              <a:spcBef>
                <a:spcPts val="0"/>
              </a:spcBef>
              <a:spcAft>
                <a:spcPts val="0"/>
              </a:spcAft>
              <a:buNone/>
            </a:pPr>
            <a:r>
              <a:rPr lang="en-US"/>
              <a:t>One simple but effective way is to apply the dot product to the user profile vector and course genre vector (as they always have the same shape). Since we have two users and three courses, we need to perform a matrix multiplication:</a:t>
            </a:r>
            <a:endParaRPr/>
          </a:p>
        </p:txBody>
      </p:sp>
      <p:sp>
        <p:nvSpPr>
          <p:cNvPr id="432" name="Google Shape;432;g265c570ab88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5c570ab88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65c570ab88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Then, we need to choose a recommendation score threshold. If the score of any course is above the threshold, we may recommend that course to the user.</a:t>
            </a:r>
            <a:endParaRPr/>
          </a:p>
        </p:txBody>
      </p:sp>
      <p:sp>
        <p:nvSpPr>
          <p:cNvPr id="441" name="Google Shape;441;g265c570ab88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5c570ab88_0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left plot displays the average number of new or unseen courses recommended per user in the test dataset (~1000 samples). Meanwhile, the lower right plot illustrates the top-10 commonly recommended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lower left chart, we varied the threshold from 6 to 30. To ensure approximately 10 recommended courses per user, we set the threshold to 25 in order to calculate the top-10 commonly recommended courses in the lower right.</a:t>
            </a:r>
            <a:endParaRPr/>
          </a:p>
        </p:txBody>
      </p:sp>
      <p:sp>
        <p:nvSpPr>
          <p:cNvPr id="449" name="Google Shape;449;g265c570ab88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5c570ab88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5c570ab88_0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if we don’t know user’s </a:t>
            </a:r>
            <a:r>
              <a:rPr lang="en-US"/>
              <a:t>preferred</a:t>
            </a:r>
            <a:r>
              <a:rPr lang="en-US"/>
              <a:t> genre of courses? We can instead find </a:t>
            </a:r>
            <a:r>
              <a:rPr lang="en-US"/>
              <a:t>courses which are similar enough to your enrolled courses.</a:t>
            </a:r>
            <a:endParaRPr/>
          </a:p>
        </p:txBody>
      </p:sp>
      <p:sp>
        <p:nvSpPr>
          <p:cNvPr id="458" name="Google Shape;458;g265c570ab88_0_2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5c570ab88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5c570ab88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how can we calculate a recommendation score for each new course with respect to users, using user profile vectors and genre vectors?</a:t>
            </a:r>
            <a:endParaRPr/>
          </a:p>
          <a:p>
            <a:pPr indent="0" lvl="0" marL="0" rtl="0" algn="l">
              <a:spcBef>
                <a:spcPts val="0"/>
              </a:spcBef>
              <a:spcAft>
                <a:spcPts val="0"/>
              </a:spcAft>
              <a:buNone/>
            </a:pPr>
            <a:r>
              <a:rPr lang="en-US"/>
              <a:t>One simple but effective way is to apply the dot product to the user profile vector and course genre vector (as they always have the same shape). Since we have two users and three courses, we need to perform a matrix multiplication:</a:t>
            </a:r>
            <a:endParaRPr/>
          </a:p>
        </p:txBody>
      </p:sp>
      <p:sp>
        <p:nvSpPr>
          <p:cNvPr id="475" name="Google Shape;475;g265c570ab88_0_3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5c570ab88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left plot displays the average number of new or unseen courses recommended per user in the test dataset (~1000 samples). Meanwhile, the lower right plot illustrates the top-10 commonly recommended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lower left chart, we varied the threshold from 6 to 30. To ensure approximately 10 recommended courses per user, we set the threshold to 25 in order to calculate the top-10 commonly recommended courses in the lower right.</a:t>
            </a:r>
            <a:endParaRPr/>
          </a:p>
        </p:txBody>
      </p:sp>
      <p:sp>
        <p:nvSpPr>
          <p:cNvPr id="483" name="Google Shape;483;g265c570ab88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5c570ab88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5c570ab88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divided </a:t>
            </a:r>
            <a:r>
              <a:rPr lang="en-US"/>
              <a:t>users</a:t>
            </a:r>
            <a:r>
              <a:rPr lang="en-US"/>
              <a:t>  into several groups based on their enrollments.</a:t>
            </a:r>
            <a:r>
              <a:rPr lang="en-US"/>
              <a:t> </a:t>
            </a:r>
            <a:endParaRPr/>
          </a:p>
          <a:p>
            <a:pPr indent="0" lvl="0" marL="0" rtl="0" algn="l">
              <a:spcBef>
                <a:spcPts val="0"/>
              </a:spcBef>
              <a:spcAft>
                <a:spcPts val="0"/>
              </a:spcAft>
              <a:buNone/>
            </a:pPr>
            <a:r>
              <a:t/>
            </a:r>
            <a:endParaRPr/>
          </a:p>
        </p:txBody>
      </p:sp>
      <p:sp>
        <p:nvSpPr>
          <p:cNvPr id="492" name="Google Shape;492;g265c570ab88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5c570ab88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5c570ab88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If we plot a covariance matrix of the user profile feature vectors with 14 features, we can observe that some features are actually correlated.</a:t>
            </a:r>
            <a:endParaRPr/>
          </a:p>
          <a:p>
            <a:pPr indent="0" lvl="0" marL="0" rtl="0" algn="l">
              <a:spcBef>
                <a:spcPts val="0"/>
              </a:spcBef>
              <a:spcAft>
                <a:spcPts val="0"/>
              </a:spcAft>
              <a:buNone/>
            </a:pPr>
            <a:r>
              <a:rPr lang="en-US"/>
              <a:t>For example it is obvious that the feature MachineLearning and the feature DataScience are correlated.</a:t>
            </a:r>
            <a:endParaRPr/>
          </a:p>
          <a:p>
            <a:pPr indent="0" lvl="0" marL="0" rtl="0" algn="l">
              <a:spcBef>
                <a:spcPts val="0"/>
              </a:spcBef>
              <a:spcAft>
                <a:spcPts val="0"/>
              </a:spcAft>
              <a:buNone/>
            </a:pPr>
            <a:r>
              <a:rPr lang="en-US"/>
              <a:t>Such covariances among features may indicate that we can apply PCA to find its main components (eigenvectors with max eigenvalues on the covariance matrix).</a:t>
            </a:r>
            <a:endParaRPr/>
          </a:p>
          <a:p>
            <a:pPr indent="0" lvl="0" marL="0" rtl="0" algn="l">
              <a:spcBef>
                <a:spcPts val="0"/>
              </a:spcBef>
              <a:spcAft>
                <a:spcPts val="0"/>
              </a:spcAft>
              <a:buNone/>
            </a:pPr>
            <a:r>
              <a:rPr lang="en-US"/>
              <a:t>If we only keep the independent main components, then we can reduce the dimensions of our user profile feature vectors.</a:t>
            </a:r>
            <a:endParaRPr/>
          </a:p>
          <a:p>
            <a:pPr indent="0" lvl="0" marL="0" rtl="0" algn="l">
              <a:spcBef>
                <a:spcPts val="0"/>
              </a:spcBef>
              <a:spcAft>
                <a:spcPts val="0"/>
              </a:spcAft>
              <a:buNone/>
            </a:pPr>
            <a:r>
              <a:rPr lang="en-US"/>
              <a:t>If the accumulated variances ratio of a candidate n_components is larger than a threshold, e.g., 90%, then we can say the transformed n_components could explain about 90% of variances of the original data variance and can be considered as an optimized components size.</a:t>
            </a:r>
            <a:endParaRPr/>
          </a:p>
          <a:p>
            <a:pPr indent="0" lvl="0" marL="0" rtl="0" algn="l">
              <a:spcBef>
                <a:spcPts val="0"/>
              </a:spcBef>
              <a:spcAft>
                <a:spcPts val="0"/>
              </a:spcAft>
              <a:buNone/>
            </a:pPr>
            <a:r>
              <a:t/>
            </a:r>
            <a:endParaRPr/>
          </a:p>
        </p:txBody>
      </p:sp>
      <p:sp>
        <p:nvSpPr>
          <p:cNvPr id="509" name="Google Shape;509;g265c570ab88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5c570ab88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5c570ab88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each user group, we can come up with a list of popular courses. For example, for the machine learning user cluster/learning group, we can count the most frequently enrolled courses, which are very likely to be the most popular and good machine learning courses because they are enrolled by many users who are interested in machine learning.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If we know a user belongs to the machine learning group, we may recommend the most enrolled courses to them and it is very likely the user will be interested in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21" name="Google Shape;521;g265c570ab88_0_3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5c570ab88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left plot displays the average number of new or unseen courses recommended per user in the test dataset (~10000 samples). Meanwhile, the lower right plot illustrates the top-10 commonly recommended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lower left chart, we vary the threshold range from 0.1 to 0.8, maintaining the PCA features at 9 and n_clusters at 30. To attain approximately 10 recommended courses per user, we set the popular ratio to 0.2. The popular ratio is defined as the ratio of all enrollments within the cluster to which the user belongs.</a:t>
            </a:r>
            <a:endParaRPr/>
          </a:p>
        </p:txBody>
      </p:sp>
      <p:sp>
        <p:nvSpPr>
          <p:cNvPr id="529" name="Google Shape;529;g265c570ab88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5c570ab88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5c570ab88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divided users  into several groups based on their enrollments. </a:t>
            </a:r>
            <a:endParaRPr/>
          </a:p>
          <a:p>
            <a:pPr indent="0" lvl="0" marL="0" rtl="0" algn="l">
              <a:spcBef>
                <a:spcPts val="0"/>
              </a:spcBef>
              <a:spcAft>
                <a:spcPts val="0"/>
              </a:spcAft>
              <a:buNone/>
            </a:pPr>
            <a:r>
              <a:t/>
            </a:r>
            <a:endParaRPr/>
          </a:p>
        </p:txBody>
      </p:sp>
      <p:sp>
        <p:nvSpPr>
          <p:cNvPr id="544" name="Google Shape;544;g265c570ab88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5c570ab88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65c570ab88_0_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most collaborative filtering-based recommender systems, the main dataset format is a 2-D matrix called the user-item interaction matrix. In the matrix, its row is labeled as the user id/index and column labelled to be the item id/index, and the element (i, j) represents the rating of user i to item j.</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row vector represents the rating history of a user and each column vector represents the users who rated the item. A user-item interaction matrix is usually very sparse as you can imagine one user very likely only interacts with a very small subset of items and one item is very likely to be interacted by a small subset of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Usually, the dense format is more preferred as it saves a lot of storage and memory space. While the benefit of the sparse matrix is it is in the nature matrix format and you could apply computations such as cosine similarity directly.</a:t>
            </a:r>
            <a:endParaRPr/>
          </a:p>
          <a:p>
            <a:pPr indent="0" lvl="0" marL="0" rtl="0" algn="l">
              <a:spcBef>
                <a:spcPts val="0"/>
              </a:spcBef>
              <a:spcAft>
                <a:spcPts val="0"/>
              </a:spcAft>
              <a:buNone/>
            </a:pPr>
            <a:r>
              <a:t/>
            </a:r>
            <a:endParaRPr/>
          </a:p>
        </p:txBody>
      </p:sp>
      <p:sp>
        <p:nvSpPr>
          <p:cNvPr id="561" name="Google Shape;561;g265c570ab88_0_4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5c570ab88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to determine if two users are similar, we can simply calculate the similarities between their row vectors in the interaction matrix. Then based on the similarity measurements, we can find the k nearest neighbor as the similar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item-based filtering, </a:t>
            </a:r>
            <a:r>
              <a:rPr lang="en-US"/>
              <a:t>we just need to look at the user-item matrix vertically. Instead of finding similar users, we are trying to find similar items (courses). If two courses are enrolled by two groups of similar users, then we could consider the two items are similar and use the known ratings from the other users to predict the unknown ratings.</a:t>
            </a:r>
            <a:endParaRPr/>
          </a:p>
        </p:txBody>
      </p:sp>
      <p:sp>
        <p:nvSpPr>
          <p:cNvPr id="569" name="Google Shape;569;g265c570ab88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5c570ab88_0_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5c570ab88_0_4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84" name="Google Shape;584;g265c570ab88_0_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5bd4582bf_0_1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65bd4582bf_0_1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65c570ab8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65c570ab8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how do we figure out the values in </a:t>
            </a:r>
            <a:endParaRPr/>
          </a:p>
          <a:p>
            <a:pPr indent="0" lvl="0" marL="0" rtl="0" algn="l">
              <a:spcBef>
                <a:spcPts val="0"/>
              </a:spcBef>
              <a:spcAft>
                <a:spcPts val="0"/>
              </a:spcAft>
              <a:buNone/>
            </a:pPr>
            <a:r>
              <a:rPr lang="en-US"/>
              <a:t>𝑈 and 𝐼 exactly? Like many other machine learning processes, we could start by initializing the values of </a:t>
            </a:r>
            <a:endParaRPr/>
          </a:p>
          <a:p>
            <a:pPr indent="0" lvl="0" marL="0" rtl="0" algn="l">
              <a:spcBef>
                <a:spcPts val="0"/>
              </a:spcBef>
              <a:spcAft>
                <a:spcPts val="0"/>
              </a:spcAft>
              <a:buNone/>
            </a:pPr>
            <a:r>
              <a:rPr lang="en-US"/>
              <a:t>𝑈 and 𝐼, then define the following distance or cost function to be minimized: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𝐼  is short for Items, and it is not an identity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cost function can be optimized using stochastic gradient descent (SGD) or other optimization algorithms, just like in training the weights in a logistic regression model (there are several additional steps so the matrices have no negative elements)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addition to NMF, neural networks can also be used to extract the latent user and item features?  In fact,  neural networks are very good at learning patterns from data and are widely used to extract latent features.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1" name="Google Shape;601;g265c570ab88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65c570ab88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65c570ab88_0_4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3" name="Google Shape;613;g265c570ab88_0_4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5c570ab88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65c570ab88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user i, build profile feature vector and course rating feature vector, and given an item j to create genre vector and user enrollment vectors.</a:t>
            </a:r>
            <a:endParaRPr/>
          </a:p>
        </p:txBody>
      </p:sp>
      <p:sp>
        <p:nvSpPr>
          <p:cNvPr id="630" name="Google Shape;630;g265c570ab88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5c570ab88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65c570ab88_0_5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previously discussed in the NMF section, neural networks can also serve as a tool for extracting latent user and item features. Neural networks excel in learning patterns from data and are extensively employed for uncovering latent features. During the training process of neural networks, these models gradually assimilate and encode features within their hidden layers through weight matrices, which can then be extracted to represent the underlying data.</a:t>
            </a:r>
            <a:endParaRPr/>
          </a:p>
          <a:p>
            <a:pPr indent="0" lvl="0" marL="0" rtl="0" algn="l">
              <a:spcBef>
                <a:spcPts val="0"/>
              </a:spcBef>
              <a:spcAft>
                <a:spcPts val="0"/>
              </a:spcAft>
              <a:buNone/>
            </a:pPr>
            <a:r>
              <a:t/>
            </a:r>
            <a:endParaRPr/>
          </a:p>
        </p:txBody>
      </p:sp>
      <p:sp>
        <p:nvSpPr>
          <p:cNvPr id="639" name="Google Shape;639;g265c570ab88_0_5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5c570ab88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65c570ab88_0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network inputs are two one-hot encoding vectors, the blue one is for the user and the green one is for the item. Then on top of them, we added two embedding layers. Here embedding means embedding the one-hot encoding vector into a latent feature space. The embedding layer is a fully-connected layer that outputs the embedding feature vectors. For example, the user embedding layer takes `33901 x 1` one-hot vector as input and outputs a `16 x 1` embedding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1" name="Google Shape;651;g265c570ab88_0_5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5c570ab88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5c570ab88_0_5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embedding layer outputs two embedding vectors, which are similar to Non-negative matrix factorization. Then we could simply dot the product the user and item embedding vector to output a rating estimation.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Non-negative Matrix Factorization decomposes the user-item interaction matrix into user matrix and item matrix, which contain the latent features of users and items and you can simply dot-product them to get an estimated rating</a:t>
            </a:r>
            <a:endParaRPr/>
          </a:p>
          <a:p>
            <a:pPr indent="0" lvl="0" marL="0" rtl="0" algn="l">
              <a:spcBef>
                <a:spcPts val="0"/>
              </a:spcBef>
              <a:spcAft>
                <a:spcPts val="0"/>
              </a:spcAft>
              <a:buNone/>
            </a:pPr>
            <a:r>
              <a:t/>
            </a:r>
            <a:endParaRPr/>
          </a:p>
        </p:txBody>
      </p:sp>
      <p:sp>
        <p:nvSpPr>
          <p:cNvPr id="660" name="Google Shape;660;g265c570ab88_0_5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b1a5bf89da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We've tested various collaborative-filtering models, including KNN, NMF, and NN. The "Random" classifier is a completely random predictor, generating predictions uniformly at random from the observed unique classes in y, ensuring each class has equal probability.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For baseline performance, we utilize the "predict" method, which consistently returns the most frequent class label observed in the y passed during fitting. The "predict_proba" method always provides the empirical class distribution of y, commonly known as the empirical class prior distribution. This baseline approach performs well because people often assign scores, such as 4 out of 5, most frequently. Therefore, a predictor that consistently returns 4 is expected to perform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that the neural network model exhibits exceptional performance, attributed to its capacity to learn complex non-linear relationships within the data.</a:t>
            </a:r>
            <a:endParaRPr/>
          </a:p>
        </p:txBody>
      </p:sp>
      <p:sp>
        <p:nvSpPr>
          <p:cNvPr id="668" name="Google Shape;668;g2b1a5bf89d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8ea7cc8469_0_139: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8ea7cc8469_0_139: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8ea7cc8469_0_144: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8ea7cc8469_0_144: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8ea7cc8469_0_149: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ea7cc8469_0_149: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5bd4582bf_0_1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65bd4582bf_0_1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8ea7cc8469_0_3: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8ea7cc8469_0_3: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5bd4582bf_0_1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65bd4582bf_0_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5bd4582bf_0_1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65bd4582bf_0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5bd4582bf_0_1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65bd4582bf_0_1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5bd4582bf_0_1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65bd4582bf_0_1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Backend Development, Machine Learning, and Database emerge as the most widely embraced genres, enjoying significant popularity. In contrast, Blockchain, Chatbot, and Computer Vision represent the less commonly explored niches within the dataset.</a:t>
            </a:r>
            <a:endParaRPr/>
          </a:p>
        </p:txBody>
      </p:sp>
      <p:sp>
        <p:nvSpPr>
          <p:cNvPr id="355" name="Google Shape;3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9790426" y="4546120"/>
            <a:ext cx="2255173" cy="2310006"/>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724502" y="0"/>
            <a:ext cx="5085303" cy="5118675"/>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1" name="Google Shape;51;p2"/>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p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69" y="5465463"/>
            <a:ext cx="12191743" cy="1392365"/>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lt1"/>
              </a:buClr>
              <a:buSzPts val="10700"/>
              <a:buNone/>
              <a:defRPr sz="10700">
                <a:solidFill>
                  <a:schemeClr val="lt1"/>
                </a:solidFill>
              </a:defRPr>
            </a:lvl1pPr>
            <a:lvl2pPr lvl="1" rtl="0" algn="ctr">
              <a:spcBef>
                <a:spcPts val="0"/>
              </a:spcBef>
              <a:spcAft>
                <a:spcPts val="0"/>
              </a:spcAft>
              <a:buClr>
                <a:schemeClr val="lt1"/>
              </a:buClr>
              <a:buSzPts val="10700"/>
              <a:buNone/>
              <a:defRPr sz="10700">
                <a:solidFill>
                  <a:schemeClr val="lt1"/>
                </a:solidFill>
              </a:defRPr>
            </a:lvl2pPr>
            <a:lvl3pPr lvl="2" rtl="0" algn="ctr">
              <a:spcBef>
                <a:spcPts val="0"/>
              </a:spcBef>
              <a:spcAft>
                <a:spcPts val="0"/>
              </a:spcAft>
              <a:buClr>
                <a:schemeClr val="lt1"/>
              </a:buClr>
              <a:buSzPts val="10700"/>
              <a:buNone/>
              <a:defRPr sz="10700">
                <a:solidFill>
                  <a:schemeClr val="lt1"/>
                </a:solidFill>
              </a:defRPr>
            </a:lvl3pPr>
            <a:lvl4pPr lvl="3" rtl="0" algn="ctr">
              <a:spcBef>
                <a:spcPts val="0"/>
              </a:spcBef>
              <a:spcAft>
                <a:spcPts val="0"/>
              </a:spcAft>
              <a:buClr>
                <a:schemeClr val="lt1"/>
              </a:buClr>
              <a:buSzPts val="10700"/>
              <a:buNone/>
              <a:defRPr sz="10700">
                <a:solidFill>
                  <a:schemeClr val="lt1"/>
                </a:solidFill>
              </a:defRPr>
            </a:lvl4pPr>
            <a:lvl5pPr lvl="4" rtl="0" algn="ctr">
              <a:spcBef>
                <a:spcPts val="0"/>
              </a:spcBef>
              <a:spcAft>
                <a:spcPts val="0"/>
              </a:spcAft>
              <a:buClr>
                <a:schemeClr val="lt1"/>
              </a:buClr>
              <a:buSzPts val="10700"/>
              <a:buNone/>
              <a:defRPr sz="10700">
                <a:solidFill>
                  <a:schemeClr val="lt1"/>
                </a:solidFill>
              </a:defRPr>
            </a:lvl5pPr>
            <a:lvl6pPr lvl="5" rtl="0" algn="ctr">
              <a:spcBef>
                <a:spcPts val="0"/>
              </a:spcBef>
              <a:spcAft>
                <a:spcPts val="0"/>
              </a:spcAft>
              <a:buClr>
                <a:schemeClr val="lt1"/>
              </a:buClr>
              <a:buSzPts val="10700"/>
              <a:buNone/>
              <a:defRPr sz="10700">
                <a:solidFill>
                  <a:schemeClr val="lt1"/>
                </a:solidFill>
              </a:defRPr>
            </a:lvl6pPr>
            <a:lvl7pPr lvl="6" rtl="0" algn="ctr">
              <a:spcBef>
                <a:spcPts val="0"/>
              </a:spcBef>
              <a:spcAft>
                <a:spcPts val="0"/>
              </a:spcAft>
              <a:buClr>
                <a:schemeClr val="lt1"/>
              </a:buClr>
              <a:buSzPts val="10700"/>
              <a:buNone/>
              <a:defRPr sz="10700">
                <a:solidFill>
                  <a:schemeClr val="lt1"/>
                </a:solidFill>
              </a:defRPr>
            </a:lvl7pPr>
            <a:lvl8pPr lvl="7" rtl="0" algn="ctr">
              <a:spcBef>
                <a:spcPts val="0"/>
              </a:spcBef>
              <a:spcAft>
                <a:spcPts val="0"/>
              </a:spcAft>
              <a:buClr>
                <a:schemeClr val="lt1"/>
              </a:buClr>
              <a:buSzPts val="10700"/>
              <a:buNone/>
              <a:defRPr sz="10700">
                <a:solidFill>
                  <a:schemeClr val="lt1"/>
                </a:solidFill>
              </a:defRPr>
            </a:lvl8pPr>
            <a:lvl9pPr lvl="8" rtl="0"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p11"/>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rtl="0" algn="ctr">
              <a:spcBef>
                <a:spcPts val="0"/>
              </a:spcBef>
              <a:spcAft>
                <a:spcPts val="0"/>
              </a:spcAft>
              <a:buClr>
                <a:schemeClr val="lt1"/>
              </a:buClr>
              <a:buSzPts val="1700"/>
              <a:buChar char="●"/>
              <a:defRPr>
                <a:solidFill>
                  <a:schemeClr val="lt1"/>
                </a:solidFill>
              </a:defRPr>
            </a:lvl1pPr>
            <a:lvl2pPr indent="-323850" lvl="1" marL="914400" rtl="0" algn="ctr">
              <a:spcBef>
                <a:spcPts val="0"/>
              </a:spcBef>
              <a:spcAft>
                <a:spcPts val="0"/>
              </a:spcAft>
              <a:buClr>
                <a:schemeClr val="lt1"/>
              </a:buClr>
              <a:buSzPts val="1500"/>
              <a:buChar char="○"/>
              <a:defRPr>
                <a:solidFill>
                  <a:schemeClr val="lt1"/>
                </a:solidFill>
              </a:defRPr>
            </a:lvl2pPr>
            <a:lvl3pPr indent="-323850" lvl="2" marL="1371600" rtl="0" algn="ctr">
              <a:spcBef>
                <a:spcPts val="0"/>
              </a:spcBef>
              <a:spcAft>
                <a:spcPts val="0"/>
              </a:spcAft>
              <a:buClr>
                <a:schemeClr val="lt1"/>
              </a:buClr>
              <a:buSzPts val="1500"/>
              <a:buChar char="■"/>
              <a:defRPr>
                <a:solidFill>
                  <a:schemeClr val="lt1"/>
                </a:solidFill>
              </a:defRPr>
            </a:lvl3pPr>
            <a:lvl4pPr indent="-323850" lvl="3" marL="1828800" rtl="0" algn="ctr">
              <a:spcBef>
                <a:spcPts val="0"/>
              </a:spcBef>
              <a:spcAft>
                <a:spcPts val="0"/>
              </a:spcAft>
              <a:buClr>
                <a:schemeClr val="lt1"/>
              </a:buClr>
              <a:buSzPts val="1500"/>
              <a:buChar char="●"/>
              <a:defRPr>
                <a:solidFill>
                  <a:schemeClr val="lt1"/>
                </a:solidFill>
              </a:defRPr>
            </a:lvl4pPr>
            <a:lvl5pPr indent="-323850" lvl="4" marL="2286000" rtl="0" algn="ctr">
              <a:spcBef>
                <a:spcPts val="0"/>
              </a:spcBef>
              <a:spcAft>
                <a:spcPts val="0"/>
              </a:spcAft>
              <a:buClr>
                <a:schemeClr val="lt1"/>
              </a:buClr>
              <a:buSzPts val="1500"/>
              <a:buChar char="○"/>
              <a:defRPr>
                <a:solidFill>
                  <a:schemeClr val="lt1"/>
                </a:solidFill>
              </a:defRPr>
            </a:lvl5pPr>
            <a:lvl6pPr indent="-323850" lvl="5" marL="2743200" rtl="0" algn="ctr">
              <a:spcBef>
                <a:spcPts val="0"/>
              </a:spcBef>
              <a:spcAft>
                <a:spcPts val="0"/>
              </a:spcAft>
              <a:buClr>
                <a:schemeClr val="lt1"/>
              </a:buClr>
              <a:buSzPts val="1500"/>
              <a:buChar char="■"/>
              <a:defRPr>
                <a:solidFill>
                  <a:schemeClr val="lt1"/>
                </a:solidFill>
              </a:defRPr>
            </a:lvl6pPr>
            <a:lvl7pPr indent="-323850" lvl="6" marL="3200400" rtl="0" algn="ctr">
              <a:spcBef>
                <a:spcPts val="0"/>
              </a:spcBef>
              <a:spcAft>
                <a:spcPts val="0"/>
              </a:spcAft>
              <a:buClr>
                <a:schemeClr val="lt1"/>
              </a:buClr>
              <a:buSzPts val="1500"/>
              <a:buChar char="●"/>
              <a:defRPr>
                <a:solidFill>
                  <a:schemeClr val="lt1"/>
                </a:solidFill>
              </a:defRPr>
            </a:lvl7pPr>
            <a:lvl8pPr indent="-323850" lvl="7" marL="3657600" rtl="0" algn="ctr">
              <a:spcBef>
                <a:spcPts val="0"/>
              </a:spcBef>
              <a:spcAft>
                <a:spcPts val="0"/>
              </a:spcAft>
              <a:buClr>
                <a:schemeClr val="lt1"/>
              </a:buClr>
              <a:buSzPts val="1500"/>
              <a:buChar char="○"/>
              <a:defRPr>
                <a:solidFill>
                  <a:schemeClr val="lt1"/>
                </a:solidFill>
              </a:defRPr>
            </a:lvl8pPr>
            <a:lvl9pPr indent="-323850" lvl="8" marL="4114800" rtl="0" algn="ctr">
              <a:spcBef>
                <a:spcPts val="0"/>
              </a:spcBef>
              <a:spcAft>
                <a:spcPts val="0"/>
              </a:spcAft>
              <a:buClr>
                <a:schemeClr val="lt1"/>
              </a:buClr>
              <a:buSzPts val="1500"/>
              <a:buChar char="■"/>
              <a:defRPr>
                <a:solidFill>
                  <a:schemeClr val="lt1"/>
                </a:solidFill>
              </a:defRPr>
            </a:lvl9pPr>
          </a:lstStyle>
          <a:p/>
        </p:txBody>
      </p:sp>
      <p:sp>
        <p:nvSpPr>
          <p:cNvPr id="274" name="Google Shape;274;p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7" name="Shape 277"/>
        <p:cNvGrpSpPr/>
        <p:nvPr/>
      </p:nvGrpSpPr>
      <p:grpSpPr>
        <a:xfrm>
          <a:off x="0" y="0"/>
          <a:ext cx="0" cy="0"/>
          <a:chOff x="0" y="0"/>
          <a:chExt cx="0" cy="0"/>
        </a:xfrm>
      </p:grpSpPr>
      <p:sp>
        <p:nvSpPr>
          <p:cNvPr id="278" name="Google Shape;278;p1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79" name="Google Shape;279;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0" name="Google Shape;280;p1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1" name="Google Shape;281;p1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1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3" name="Shape 283"/>
        <p:cNvGrpSpPr/>
        <p:nvPr/>
      </p:nvGrpSpPr>
      <p:grpSpPr>
        <a:xfrm>
          <a:off x="0" y="0"/>
          <a:ext cx="0" cy="0"/>
          <a:chOff x="0" y="0"/>
          <a:chExt cx="0" cy="0"/>
        </a:xfrm>
      </p:grpSpPr>
      <p:sp>
        <p:nvSpPr>
          <p:cNvPr id="284" name="Google Shape;284;p1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87" name="Google Shape;287;p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88" name="Google Shape;288;p1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9" name="Google Shape;289;p1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0" name="Google Shape;290;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195687" y="4541"/>
            <a:ext cx="1644245" cy="1846001"/>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9033219" y="3871914"/>
            <a:ext cx="2914791" cy="2985925"/>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7" name="Google Shape;87;p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834621" y="399168"/>
            <a:ext cx="1332416" cy="133241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3" name="Google Shape;93;p4"/>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4" name="Google Shape;94;p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834621" y="399168"/>
            <a:ext cx="1332416" cy="133241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0" name="Google Shape;100;p5"/>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1" name="Google Shape;101;p5"/>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2" name="Google Shape;102;p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834621" y="399168"/>
            <a:ext cx="1332416" cy="133241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8" name="Google Shape;108;p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834621" y="399168"/>
            <a:ext cx="1332416" cy="133241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4" name="Google Shape;114;p7"/>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5" name="Google Shape;115;p7"/>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9155392" y="1742"/>
            <a:ext cx="3023192" cy="346883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0" name="Google Shape;130;p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834621" y="399168"/>
            <a:ext cx="1332416" cy="133241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6" name="Google Shape;136;p9"/>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7" name="Google Shape;137;p9"/>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8" name="Google Shape;138;p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951176" y="5129497"/>
            <a:ext cx="1100560" cy="1100560"/>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144" name="Google Shape;144;p1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200">
                <a:solidFill>
                  <a:schemeClr val="dk2"/>
                </a:solidFill>
                <a:latin typeface="Nunito"/>
                <a:ea typeface="Nunito"/>
                <a:cs typeface="Nunito"/>
                <a:sym typeface="Nunito"/>
              </a:defRPr>
            </a:lvl1pPr>
            <a:lvl2pPr lvl="1" rtl="0" algn="r">
              <a:buNone/>
              <a:defRPr sz="1200">
                <a:solidFill>
                  <a:schemeClr val="dk2"/>
                </a:solidFill>
                <a:latin typeface="Nunito"/>
                <a:ea typeface="Nunito"/>
                <a:cs typeface="Nunito"/>
                <a:sym typeface="Nunito"/>
              </a:defRPr>
            </a:lvl2pPr>
            <a:lvl3pPr lvl="2" rtl="0" algn="r">
              <a:buNone/>
              <a:defRPr sz="1200">
                <a:solidFill>
                  <a:schemeClr val="dk2"/>
                </a:solidFill>
                <a:latin typeface="Nunito"/>
                <a:ea typeface="Nunito"/>
                <a:cs typeface="Nunito"/>
                <a:sym typeface="Nunito"/>
              </a:defRPr>
            </a:lvl3pPr>
            <a:lvl4pPr lvl="3" rtl="0" algn="r">
              <a:buNone/>
              <a:defRPr sz="1200">
                <a:solidFill>
                  <a:schemeClr val="dk2"/>
                </a:solidFill>
                <a:latin typeface="Nunito"/>
                <a:ea typeface="Nunito"/>
                <a:cs typeface="Nunito"/>
                <a:sym typeface="Nunito"/>
              </a:defRPr>
            </a:lvl4pPr>
            <a:lvl5pPr lvl="4" rtl="0" algn="r">
              <a:buNone/>
              <a:defRPr sz="1200">
                <a:solidFill>
                  <a:schemeClr val="dk2"/>
                </a:solidFill>
                <a:latin typeface="Nunito"/>
                <a:ea typeface="Nunito"/>
                <a:cs typeface="Nunito"/>
                <a:sym typeface="Nunito"/>
              </a:defRPr>
            </a:lvl5pPr>
            <a:lvl6pPr lvl="5" rtl="0" algn="r">
              <a:buNone/>
              <a:defRPr sz="1200">
                <a:solidFill>
                  <a:schemeClr val="dk2"/>
                </a:solidFill>
                <a:latin typeface="Nunito"/>
                <a:ea typeface="Nunito"/>
                <a:cs typeface="Nunito"/>
                <a:sym typeface="Nunito"/>
              </a:defRPr>
            </a:lvl6pPr>
            <a:lvl7pPr lvl="6" rtl="0" algn="r">
              <a:buNone/>
              <a:defRPr sz="1200">
                <a:solidFill>
                  <a:schemeClr val="dk2"/>
                </a:solidFill>
                <a:latin typeface="Nunito"/>
                <a:ea typeface="Nunito"/>
                <a:cs typeface="Nunito"/>
                <a:sym typeface="Nunito"/>
              </a:defRPr>
            </a:lvl7pPr>
            <a:lvl8pPr lvl="7" rtl="0" algn="r">
              <a:buNone/>
              <a:defRPr sz="1200">
                <a:solidFill>
                  <a:schemeClr val="dk2"/>
                </a:solidFill>
                <a:latin typeface="Nunito"/>
                <a:ea typeface="Nunito"/>
                <a:cs typeface="Nunito"/>
                <a:sym typeface="Nunito"/>
              </a:defRPr>
            </a:lvl8pPr>
            <a:lvl9pPr lvl="8" rtl="0"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cf-courses-data.s3.us.cloud-object-storage.appdomain.cloud/IBM-ML321EN-SkillsNetwork/labs/datasets/sim.csv" TargetMode="External"/><Relationship Id="rId4" Type="http://schemas.openxmlformats.org/officeDocument/2006/relationships/hyperlink" Target="https://cf-courses-data.s3.us.cloud-object-storage.appdomain.cloud/IBM-ML321EN-SkillsNetwork/labs/datasets/user_profile.csv" TargetMode="External"/><Relationship Id="rId5" Type="http://schemas.openxmlformats.org/officeDocument/2006/relationships/hyperlink" Target="https://cf-courses-data.s3.us.cloud-object-storage.appdomain.cloud/IBM-ML321EN-SkillsNetwork/labs/datasets/course_genre.csv" TargetMode="External"/><Relationship Id="rId6" Type="http://schemas.openxmlformats.org/officeDocument/2006/relationships/hyperlink" Target="https://www.coursera.org/learn/ibm-unsupervised-machine-learning/home" TargetMode="External"/><Relationship Id="rId7" Type="http://schemas.openxmlformats.org/officeDocument/2006/relationships/hyperlink" Target="https://github.com/r95222023/IBM-Machine-Learning-Professional-Certificate/tree/main/Machine%20Learning%20Capston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nvSpPr>
        <p:spPr>
          <a:xfrm>
            <a:off x="1251284" y="4166431"/>
            <a:ext cx="2514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rPr>
              <a:t>Bo-Yan Huang</a:t>
            </a:r>
            <a:endParaRPr>
              <a:solidFill>
                <a:schemeClr val="lt1"/>
              </a:solidFill>
            </a:endParaRPr>
          </a:p>
          <a:p>
            <a:pPr indent="0" lvl="0" marL="0" marR="0" rtl="0" algn="l">
              <a:spcBef>
                <a:spcPts val="0"/>
              </a:spcBef>
              <a:spcAft>
                <a:spcPts val="0"/>
              </a:spcAft>
              <a:buNone/>
            </a:pPr>
            <a:r>
              <a:rPr lang="en-US" sz="2400">
                <a:solidFill>
                  <a:schemeClr val="lt1"/>
                </a:solidFill>
              </a:rPr>
              <a:t>2024 1/16</a:t>
            </a:r>
            <a:endParaRPr>
              <a:solidFill>
                <a:schemeClr val="lt1"/>
              </a:solidFill>
            </a:endParaRPr>
          </a:p>
        </p:txBody>
      </p:sp>
      <p:sp>
        <p:nvSpPr>
          <p:cNvPr id="297" name="Google Shape;297;p16"/>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Clr>
                <a:srgbClr val="000000"/>
              </a:buClr>
              <a:buFont typeface="Arial"/>
              <a:buNone/>
            </a:pPr>
            <a:r>
              <a:rPr b="0" lang="en-US" sz="3800">
                <a:latin typeface="Arial"/>
                <a:ea typeface="Arial"/>
                <a:cs typeface="Arial"/>
                <a:sym typeface="Arial"/>
              </a:rPr>
              <a:t>Recommender System with Machine Learning</a:t>
            </a:r>
            <a:endParaRPr b="0" sz="12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Course enrollment distribution</a:t>
            </a:r>
            <a:endParaRPr sz="3000">
              <a:solidFill>
                <a:schemeClr val="dk2"/>
              </a:solidFill>
              <a:latin typeface="Arial"/>
              <a:ea typeface="Arial"/>
              <a:cs typeface="Arial"/>
              <a:sym typeface="Arial"/>
            </a:endParaRPr>
          </a:p>
        </p:txBody>
      </p:sp>
      <p:pic>
        <p:nvPicPr>
          <p:cNvPr id="364" name="Google Shape;364;p25"/>
          <p:cNvPicPr preferRelativeResize="0"/>
          <p:nvPr/>
        </p:nvPicPr>
        <p:blipFill>
          <a:blip r:embed="rId3">
            <a:alphaModFix/>
          </a:blip>
          <a:stretch>
            <a:fillRect/>
          </a:stretch>
        </p:blipFill>
        <p:spPr>
          <a:xfrm>
            <a:off x="2991100" y="1690700"/>
            <a:ext cx="6209801" cy="4512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20 most popular courses</a:t>
            </a:r>
            <a:endParaRPr sz="3000">
              <a:solidFill>
                <a:schemeClr val="dk2"/>
              </a:solidFill>
            </a:endParaRPr>
          </a:p>
        </p:txBody>
      </p:sp>
      <p:pic>
        <p:nvPicPr>
          <p:cNvPr id="370" name="Google Shape;370;p26"/>
          <p:cNvPicPr preferRelativeResize="0"/>
          <p:nvPr/>
        </p:nvPicPr>
        <p:blipFill>
          <a:blip r:embed="rId3">
            <a:alphaModFix/>
          </a:blip>
          <a:stretch>
            <a:fillRect/>
          </a:stretch>
        </p:blipFill>
        <p:spPr>
          <a:xfrm>
            <a:off x="4455650" y="1173775"/>
            <a:ext cx="2929901" cy="504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4" name="Shape 374"/>
        <p:cNvGrpSpPr/>
        <p:nvPr/>
      </p:nvGrpSpPr>
      <p:grpSpPr>
        <a:xfrm>
          <a:off x="0" y="0"/>
          <a:ext cx="0" cy="0"/>
          <a:chOff x="0" y="0"/>
          <a:chExt cx="0" cy="0"/>
        </a:xfrm>
      </p:grpSpPr>
      <p:sp>
        <p:nvSpPr>
          <p:cNvPr id="375" name="Google Shape;375;p27"/>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76" name="Google Shape;376;p27"/>
          <p:cNvSpPr txBox="1"/>
          <p:nvPr/>
        </p:nvSpPr>
        <p:spPr>
          <a:xfrm>
            <a:off x="1949375" y="1195575"/>
            <a:ext cx="80769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Nunito"/>
                <a:ea typeface="Nunito"/>
                <a:cs typeface="Nunito"/>
                <a:sym typeface="Nunito"/>
              </a:rPr>
              <a:t>Identify keywords in course titles using a WordCloud </a:t>
            </a:r>
            <a:endParaRPr b="1" sz="1900">
              <a:solidFill>
                <a:schemeClr val="lt1"/>
              </a:solidFill>
              <a:latin typeface="Nunito"/>
              <a:ea typeface="Nunito"/>
              <a:cs typeface="Nunito"/>
              <a:sym typeface="Nunito"/>
            </a:endParaRPr>
          </a:p>
        </p:txBody>
      </p:sp>
      <p:pic>
        <p:nvPicPr>
          <p:cNvPr id="377" name="Google Shape;377;p27"/>
          <p:cNvPicPr preferRelativeResize="0"/>
          <p:nvPr/>
        </p:nvPicPr>
        <p:blipFill>
          <a:blip r:embed="rId3">
            <a:alphaModFix/>
          </a:blip>
          <a:stretch>
            <a:fillRect/>
          </a:stretch>
        </p:blipFill>
        <p:spPr>
          <a:xfrm>
            <a:off x="3498050" y="1933012"/>
            <a:ext cx="6827100" cy="3510226"/>
          </a:xfrm>
          <a:prstGeom prst="rect">
            <a:avLst/>
          </a:prstGeom>
          <a:noFill/>
          <a:ln>
            <a:noFill/>
          </a:ln>
        </p:spPr>
      </p:pic>
      <p:sp>
        <p:nvSpPr>
          <p:cNvPr id="378" name="Google Shape;378;p27"/>
          <p:cNvSpPr txBox="1"/>
          <p:nvPr/>
        </p:nvSpPr>
        <p:spPr>
          <a:xfrm>
            <a:off x="1258200" y="2158575"/>
            <a:ext cx="1797900" cy="30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lt1"/>
                </a:solidFill>
                <a:latin typeface="Nunito"/>
                <a:ea typeface="Nunito"/>
                <a:cs typeface="Nunito"/>
                <a:sym typeface="Nunito"/>
              </a:rPr>
              <a:t>Top 10 omnipresences following by size: </a:t>
            </a:r>
            <a:endParaRPr b="1"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1. data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2. data science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3. python</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4. machine learning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5. data analysis</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6. application</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7. big data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8. java</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9. microse</a:t>
            </a:r>
            <a:endParaRPr sz="12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2" name="Shape 382"/>
        <p:cNvGrpSpPr/>
        <p:nvPr/>
      </p:nvGrpSpPr>
      <p:grpSpPr>
        <a:xfrm>
          <a:off x="0" y="0"/>
          <a:ext cx="0" cy="0"/>
          <a:chOff x="0" y="0"/>
          <a:chExt cx="0" cy="0"/>
        </a:xfrm>
      </p:grpSpPr>
      <p:sp>
        <p:nvSpPr>
          <p:cNvPr id="383" name="Google Shape;383;p28"/>
          <p:cNvSpPr txBox="1"/>
          <p:nvPr>
            <p:ph type="title"/>
          </p:nvPr>
        </p:nvSpPr>
        <p:spPr>
          <a:xfrm>
            <a:off x="1098667" y="2151767"/>
            <a:ext cx="7810500" cy="2497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292929"/>
              </a:buClr>
              <a:buSzPct val="125000"/>
              <a:buFont typeface="Arial"/>
              <a:buNone/>
            </a:pPr>
            <a:r>
              <a:rPr lang="en-US">
                <a:solidFill>
                  <a:srgbClr val="292929"/>
                </a:solidFill>
                <a:latin typeface="Arial"/>
                <a:ea typeface="Arial"/>
                <a:cs typeface="Arial"/>
                <a:sym typeface="Arial"/>
              </a:rPr>
              <a:t>Content-based Recommender System using Unsupervised Learning</a:t>
            </a:r>
            <a:endParaRPr/>
          </a:p>
        </p:txBody>
      </p:sp>
      <p:grpSp>
        <p:nvGrpSpPr>
          <p:cNvPr id="384" name="Google Shape;384;p28"/>
          <p:cNvGrpSpPr/>
          <p:nvPr/>
        </p:nvGrpSpPr>
        <p:grpSpPr>
          <a:xfrm>
            <a:off x="9307253" y="2811300"/>
            <a:ext cx="1777449" cy="1936444"/>
            <a:chOff x="6518030" y="1903899"/>
            <a:chExt cx="1777449" cy="1936444"/>
          </a:xfrm>
        </p:grpSpPr>
        <p:grpSp>
          <p:nvGrpSpPr>
            <p:cNvPr id="385" name="Google Shape;385;p28"/>
            <p:cNvGrpSpPr/>
            <p:nvPr/>
          </p:nvGrpSpPr>
          <p:grpSpPr>
            <a:xfrm>
              <a:off x="6580009" y="2268106"/>
              <a:ext cx="1530912" cy="1268847"/>
              <a:chOff x="6371670" y="1861616"/>
              <a:chExt cx="1530912" cy="1268847"/>
            </a:xfrm>
          </p:grpSpPr>
          <p:grpSp>
            <p:nvGrpSpPr>
              <p:cNvPr id="386" name="Google Shape;386;p28"/>
              <p:cNvGrpSpPr/>
              <p:nvPr/>
            </p:nvGrpSpPr>
            <p:grpSpPr>
              <a:xfrm>
                <a:off x="6371670" y="2318149"/>
                <a:ext cx="812314" cy="812314"/>
                <a:chOff x="1306239" y="1551525"/>
                <a:chExt cx="2116181" cy="2116182"/>
              </a:xfrm>
            </p:grpSpPr>
            <p:sp>
              <p:nvSpPr>
                <p:cNvPr id="387" name="Google Shape;387;p28"/>
                <p:cNvSpPr/>
                <p:nvPr/>
              </p:nvSpPr>
              <p:spPr>
                <a:xfrm>
                  <a:off x="1306239" y="1551525"/>
                  <a:ext cx="2116181" cy="2116182"/>
                </a:xfrm>
                <a:prstGeom prst="ellipse">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8"/>
                <p:cNvSpPr/>
                <p:nvPr/>
              </p:nvSpPr>
              <p:spPr>
                <a:xfrm>
                  <a:off x="2213298" y="250573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8"/>
                <p:cNvSpPr/>
                <p:nvPr/>
              </p:nvSpPr>
              <p:spPr>
                <a:xfrm>
                  <a:off x="2505921" y="27570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8"/>
                <p:cNvSpPr/>
                <p:nvPr/>
              </p:nvSpPr>
              <p:spPr>
                <a:xfrm>
                  <a:off x="2260449" y="1912727"/>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28"/>
                <p:cNvSpPr/>
                <p:nvPr/>
              </p:nvSpPr>
              <p:spPr>
                <a:xfrm>
                  <a:off x="1796755" y="2744815"/>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28"/>
                <p:cNvSpPr/>
                <p:nvPr/>
              </p:nvSpPr>
              <p:spPr>
                <a:xfrm>
                  <a:off x="2542075" y="31276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28"/>
                <p:cNvSpPr/>
                <p:nvPr/>
              </p:nvSpPr>
              <p:spPr>
                <a:xfrm>
                  <a:off x="3074398" y="260267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28"/>
                <p:cNvSpPr/>
                <p:nvPr/>
              </p:nvSpPr>
              <p:spPr>
                <a:xfrm>
                  <a:off x="2846933" y="2941322"/>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8"/>
                <p:cNvSpPr/>
                <p:nvPr/>
              </p:nvSpPr>
              <p:spPr>
                <a:xfrm>
                  <a:off x="2480245" y="233570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8"/>
                <p:cNvSpPr/>
                <p:nvPr/>
              </p:nvSpPr>
              <p:spPr>
                <a:xfrm>
                  <a:off x="1360431" y="2433164"/>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8"/>
                <p:cNvSpPr/>
                <p:nvPr/>
              </p:nvSpPr>
              <p:spPr>
                <a:xfrm>
                  <a:off x="2004522" y="3103028"/>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98" name="Google Shape;398;p28"/>
              <p:cNvGrpSpPr/>
              <p:nvPr/>
            </p:nvGrpSpPr>
            <p:grpSpPr>
              <a:xfrm>
                <a:off x="7090268" y="1861616"/>
                <a:ext cx="812314" cy="812314"/>
                <a:chOff x="1306241" y="1551525"/>
                <a:chExt cx="2116182" cy="2116182"/>
              </a:xfrm>
            </p:grpSpPr>
            <p:sp>
              <p:nvSpPr>
                <p:cNvPr id="399" name="Google Shape;399;p28"/>
                <p:cNvSpPr/>
                <p:nvPr/>
              </p:nvSpPr>
              <p:spPr>
                <a:xfrm>
                  <a:off x="1306241" y="1551525"/>
                  <a:ext cx="2116182" cy="2116182"/>
                </a:xfrm>
                <a:prstGeom prst="ellipse">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28"/>
                <p:cNvSpPr/>
                <p:nvPr/>
              </p:nvSpPr>
              <p:spPr>
                <a:xfrm>
                  <a:off x="2213298" y="250573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28"/>
                <p:cNvSpPr/>
                <p:nvPr/>
              </p:nvSpPr>
              <p:spPr>
                <a:xfrm>
                  <a:off x="2505921" y="27570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28"/>
                <p:cNvSpPr/>
                <p:nvPr/>
              </p:nvSpPr>
              <p:spPr>
                <a:xfrm>
                  <a:off x="2260449" y="1912727"/>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28"/>
                <p:cNvSpPr/>
                <p:nvPr/>
              </p:nvSpPr>
              <p:spPr>
                <a:xfrm>
                  <a:off x="1796755" y="2744815"/>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28"/>
                <p:cNvSpPr/>
                <p:nvPr/>
              </p:nvSpPr>
              <p:spPr>
                <a:xfrm>
                  <a:off x="2542075" y="31276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8"/>
                <p:cNvSpPr/>
                <p:nvPr/>
              </p:nvSpPr>
              <p:spPr>
                <a:xfrm>
                  <a:off x="3074398" y="260267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28"/>
                <p:cNvSpPr/>
                <p:nvPr/>
              </p:nvSpPr>
              <p:spPr>
                <a:xfrm>
                  <a:off x="2846933" y="2941322"/>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8"/>
                <p:cNvSpPr/>
                <p:nvPr/>
              </p:nvSpPr>
              <p:spPr>
                <a:xfrm>
                  <a:off x="2480245" y="233570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28"/>
                <p:cNvSpPr/>
                <p:nvPr/>
              </p:nvSpPr>
              <p:spPr>
                <a:xfrm>
                  <a:off x="1360431" y="2433164"/>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8"/>
                <p:cNvSpPr/>
                <p:nvPr/>
              </p:nvSpPr>
              <p:spPr>
                <a:xfrm>
                  <a:off x="2004522" y="3103028"/>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410" name="Google Shape;410;p28"/>
            <p:cNvSpPr txBox="1"/>
            <p:nvPr/>
          </p:nvSpPr>
          <p:spPr>
            <a:xfrm>
              <a:off x="6518030" y="3471011"/>
              <a:ext cx="1072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Cluster1</a:t>
              </a:r>
              <a:endParaRPr/>
            </a:p>
          </p:txBody>
        </p:sp>
        <p:sp>
          <p:nvSpPr>
            <p:cNvPr id="411" name="Google Shape;411;p28"/>
            <p:cNvSpPr txBox="1"/>
            <p:nvPr/>
          </p:nvSpPr>
          <p:spPr>
            <a:xfrm>
              <a:off x="7222749" y="1903899"/>
              <a:ext cx="1072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Cluster2</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a:t>
            </a:r>
            <a:endParaRPr sz="3000">
              <a:solidFill>
                <a:schemeClr val="dk2"/>
              </a:solidFill>
              <a:latin typeface="Arial"/>
              <a:ea typeface="Arial"/>
              <a:cs typeface="Arial"/>
              <a:sym typeface="Arial"/>
            </a:endParaRPr>
          </a:p>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using user profile and course genres</a:t>
            </a:r>
            <a:endParaRPr sz="3000">
              <a:solidFill>
                <a:schemeClr val="dk2"/>
              </a:solidFill>
              <a:latin typeface="Arial"/>
              <a:ea typeface="Arial"/>
              <a:cs typeface="Arial"/>
              <a:sym typeface="Arial"/>
            </a:endParaRPr>
          </a:p>
        </p:txBody>
      </p:sp>
      <p:sp>
        <p:nvSpPr>
          <p:cNvPr id="418" name="Google Shape;418;p29"/>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[genre_x, genre_y,...]</a:t>
            </a:r>
            <a:r>
              <a:rPr b="1" lang="en-US">
                <a:solidFill>
                  <a:schemeClr val="dk2"/>
                </a:solidFill>
                <a:latin typeface="IBM Plex Mono"/>
                <a:ea typeface="IBM Plex Mono"/>
                <a:cs typeface="IBM Plex Mono"/>
                <a:sym typeface="IBM Plex Mono"/>
              </a:rPr>
              <a:t> </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[genre_interest_x, genre_interest_y,...]</a:t>
            </a:r>
            <a:endParaRPr>
              <a:solidFill>
                <a:schemeClr val="dk2"/>
              </a:solidFill>
              <a:latin typeface="IBM Plex Mono"/>
              <a:ea typeface="IBM Plex Mono"/>
              <a:cs typeface="IBM Plex Mono"/>
              <a:sym typeface="IBM Plex Mono"/>
            </a:endParaRPr>
          </a:p>
        </p:txBody>
      </p:sp>
      <p:sp>
        <p:nvSpPr>
          <p:cNvPr id="419" name="Google Shape;419;p29"/>
          <p:cNvSpPr txBox="1"/>
          <p:nvPr/>
        </p:nvSpPr>
        <p:spPr>
          <a:xfrm>
            <a:off x="3970100" y="3114375"/>
            <a:ext cx="1951200" cy="20943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Analyze data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Drop the outliers Normalize data</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and courses (such as genres or BoW features)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20" name="Google Shape;420;p29"/>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Use the dot product between the user profile feature vectors and course genre feature vectors obtain the recommend scores / similarities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21" name="Google Shape;421;p29"/>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Make predictions by setting a </a:t>
            </a:r>
            <a:r>
              <a:rPr lang="en-US" sz="1600">
                <a:solidFill>
                  <a:schemeClr val="dk2"/>
                </a:solidFill>
                <a:latin typeface="Nunito"/>
                <a:ea typeface="Nunito"/>
                <a:cs typeface="Nunito"/>
                <a:sym typeface="Nunito"/>
              </a:rPr>
              <a:t>threshold on </a:t>
            </a:r>
            <a:r>
              <a:rPr lang="en-US" sz="1600">
                <a:latin typeface="Nunito"/>
                <a:ea typeface="Nunito"/>
                <a:cs typeface="Nunito"/>
                <a:sym typeface="Nunito"/>
              </a:rPr>
              <a:t>recommend scores</a:t>
            </a:r>
            <a:endParaRPr sz="1600">
              <a:solidFill>
                <a:schemeClr val="dk2"/>
              </a:solidFill>
              <a:latin typeface="Nunito"/>
              <a:ea typeface="Nunito"/>
              <a:cs typeface="Nunito"/>
              <a:sym typeface="Nunito"/>
            </a:endParaRPr>
          </a:p>
        </p:txBody>
      </p:sp>
      <p:cxnSp>
        <p:nvCxnSpPr>
          <p:cNvPr id="422" name="Google Shape;422;p29"/>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23" name="Google Shape;423;p29"/>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424" name="Google Shape;424;p29"/>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425" name="Google Shape;425;p29"/>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26" name="Google Shape;426;p29"/>
          <p:cNvSpPr/>
          <p:nvPr/>
        </p:nvSpPr>
        <p:spPr>
          <a:xfrm>
            <a:off x="6237776"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sp>
        <p:nvSpPr>
          <p:cNvPr id="427" name="Google Shape;427;p29"/>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cxnSp>
        <p:nvCxnSpPr>
          <p:cNvPr id="428" name="Google Shape;428;p29"/>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0"/>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a:t>
            </a:r>
            <a:endParaRPr sz="3000">
              <a:solidFill>
                <a:schemeClr val="dk2"/>
              </a:solidFill>
              <a:latin typeface="Arial"/>
              <a:ea typeface="Arial"/>
              <a:cs typeface="Arial"/>
              <a:sym typeface="Arial"/>
            </a:endParaRPr>
          </a:p>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using user profile and course genres</a:t>
            </a:r>
            <a:endParaRPr sz="3000">
              <a:solidFill>
                <a:schemeClr val="dk2"/>
              </a:solidFill>
              <a:latin typeface="Arial"/>
              <a:ea typeface="Arial"/>
              <a:cs typeface="Arial"/>
              <a:sym typeface="Arial"/>
            </a:endParaRPr>
          </a:p>
        </p:txBody>
      </p:sp>
      <p:sp>
        <p:nvSpPr>
          <p:cNvPr id="435" name="Google Shape;435;p30"/>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Use the dot product between the user profile feature vectors and course genre feature vectors obtain the similarities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36" name="Google Shape;436;p30"/>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pic>
        <p:nvPicPr>
          <p:cNvPr id="437" name="Google Shape;437;p30"/>
          <p:cNvPicPr preferRelativeResize="0"/>
          <p:nvPr/>
        </p:nvPicPr>
        <p:blipFill>
          <a:blip r:embed="rId3">
            <a:alphaModFix/>
          </a:blip>
          <a:stretch>
            <a:fillRect/>
          </a:stretch>
        </p:blipFill>
        <p:spPr>
          <a:xfrm>
            <a:off x="3310550" y="2067925"/>
            <a:ext cx="7490775" cy="3814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a:t>
            </a:r>
            <a:endParaRPr sz="3000">
              <a:solidFill>
                <a:schemeClr val="dk2"/>
              </a:solidFill>
              <a:latin typeface="Arial"/>
              <a:ea typeface="Arial"/>
              <a:cs typeface="Arial"/>
              <a:sym typeface="Arial"/>
            </a:endParaRPr>
          </a:p>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using user profile and course genres</a:t>
            </a:r>
            <a:endParaRPr sz="3000">
              <a:solidFill>
                <a:schemeClr val="dk2"/>
              </a:solidFill>
              <a:latin typeface="Arial"/>
              <a:ea typeface="Arial"/>
              <a:cs typeface="Arial"/>
              <a:sym typeface="Arial"/>
            </a:endParaRPr>
          </a:p>
        </p:txBody>
      </p:sp>
      <p:pic>
        <p:nvPicPr>
          <p:cNvPr id="444" name="Google Shape;444;p31"/>
          <p:cNvPicPr preferRelativeResize="0"/>
          <p:nvPr/>
        </p:nvPicPr>
        <p:blipFill>
          <a:blip r:embed="rId3">
            <a:alphaModFix/>
          </a:blip>
          <a:stretch>
            <a:fillRect/>
          </a:stretch>
        </p:blipFill>
        <p:spPr>
          <a:xfrm>
            <a:off x="3072675" y="2153125"/>
            <a:ext cx="7594225" cy="4364451"/>
          </a:xfrm>
          <a:prstGeom prst="rect">
            <a:avLst/>
          </a:prstGeom>
          <a:noFill/>
          <a:ln>
            <a:noFill/>
          </a:ln>
        </p:spPr>
      </p:pic>
      <p:sp>
        <p:nvSpPr>
          <p:cNvPr id="445" name="Google Shape;445;p31"/>
          <p:cNvSpPr txBox="1"/>
          <p:nvPr/>
        </p:nvSpPr>
        <p:spPr>
          <a:xfrm>
            <a:off x="838200" y="31957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Make predictions by setting a threshold on </a:t>
            </a:r>
            <a:r>
              <a:rPr lang="en-US" sz="1600">
                <a:latin typeface="Nunito"/>
                <a:ea typeface="Nunito"/>
                <a:cs typeface="Nunito"/>
                <a:sym typeface="Nunito"/>
              </a:rPr>
              <a:t>recommend scores</a:t>
            </a:r>
            <a:endParaRPr sz="1600">
              <a:solidFill>
                <a:schemeClr val="dk2"/>
              </a:solidFill>
              <a:latin typeface="Nunito"/>
              <a:ea typeface="Nunito"/>
              <a:cs typeface="Nunito"/>
              <a:sym typeface="Nunito"/>
            </a:endParaRPr>
          </a:p>
        </p:txBody>
      </p:sp>
      <p:sp>
        <p:nvSpPr>
          <p:cNvPr id="446" name="Google Shape;446;p31"/>
          <p:cNvSpPr/>
          <p:nvPr/>
        </p:nvSpPr>
        <p:spPr>
          <a:xfrm>
            <a:off x="838208" y="22293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2"/>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Evaluation results of user profile-based recommender system</a:t>
            </a:r>
            <a:endParaRPr sz="3000">
              <a:solidFill>
                <a:schemeClr val="dk2"/>
              </a:solidFill>
            </a:endParaRPr>
          </a:p>
        </p:txBody>
      </p:sp>
      <p:sp>
        <p:nvSpPr>
          <p:cNvPr id="452" name="Google Shape;452;p32"/>
          <p:cNvSpPr txBox="1"/>
          <p:nvPr/>
        </p:nvSpPr>
        <p:spPr>
          <a:xfrm>
            <a:off x="933834" y="1690688"/>
            <a:ext cx="10419900" cy="619500"/>
          </a:xfrm>
          <a:prstGeom prst="rect">
            <a:avLst/>
          </a:prstGeom>
          <a:noFill/>
          <a:ln>
            <a:noFill/>
          </a:ln>
        </p:spPr>
        <p:txBody>
          <a:bodyPr anchorCtr="0" anchor="t" bIns="45700" lIns="91425" spcFirstLastPara="1" rIns="91425" wrap="square" tIns="45700">
            <a:normAutofit fontScale="85000"/>
          </a:bodyPr>
          <a:lstStyle/>
          <a:p>
            <a:pPr indent="0" lvl="0" marL="0" marR="0" rtl="0" algn="l">
              <a:lnSpc>
                <a:spcPct val="90000"/>
              </a:lnSpc>
              <a:spcBef>
                <a:spcPts val="1000"/>
              </a:spcBef>
              <a:spcAft>
                <a:spcPts val="0"/>
              </a:spcAft>
              <a:buClr>
                <a:srgbClr val="1C7DDB"/>
              </a:buClr>
              <a:buSzPct val="100000"/>
              <a:buFont typeface="Arial"/>
              <a:buNone/>
            </a:pPr>
            <a:r>
              <a:rPr lang="en-US" sz="1800">
                <a:solidFill>
                  <a:schemeClr val="dk2"/>
                </a:solidFill>
              </a:rPr>
              <a:t>In the lower left chart, we varied the threshold from 6 to 30. To ensure approximately 10 recommended courses per user, we set the threshold to 25 in order to calculate the top-10 commonly recommended courses in the lower right</a:t>
            </a:r>
            <a:r>
              <a:rPr lang="en-US" sz="1800">
                <a:solidFill>
                  <a:srgbClr val="1C7DDB"/>
                </a:solidFill>
              </a:rPr>
              <a:t>.</a:t>
            </a:r>
            <a:endParaRPr sz="2000">
              <a:solidFill>
                <a:schemeClr val="dk1"/>
              </a:solidFill>
              <a:latin typeface="Calibri"/>
              <a:ea typeface="Calibri"/>
              <a:cs typeface="Calibri"/>
              <a:sym typeface="Calibri"/>
            </a:endParaRPr>
          </a:p>
        </p:txBody>
      </p:sp>
      <p:pic>
        <p:nvPicPr>
          <p:cNvPr id="453" name="Google Shape;453;p32"/>
          <p:cNvPicPr preferRelativeResize="0"/>
          <p:nvPr/>
        </p:nvPicPr>
        <p:blipFill>
          <a:blip r:embed="rId3">
            <a:alphaModFix/>
          </a:blip>
          <a:stretch>
            <a:fillRect/>
          </a:stretch>
        </p:blipFill>
        <p:spPr>
          <a:xfrm>
            <a:off x="6922859" y="2310188"/>
            <a:ext cx="3443368" cy="4243013"/>
          </a:xfrm>
          <a:prstGeom prst="rect">
            <a:avLst/>
          </a:prstGeom>
          <a:noFill/>
          <a:ln>
            <a:noFill/>
          </a:ln>
        </p:spPr>
      </p:pic>
      <p:pic>
        <p:nvPicPr>
          <p:cNvPr id="454" name="Google Shape;454;p32"/>
          <p:cNvPicPr preferRelativeResize="0"/>
          <p:nvPr/>
        </p:nvPicPr>
        <p:blipFill>
          <a:blip r:embed="rId4">
            <a:alphaModFix/>
          </a:blip>
          <a:stretch>
            <a:fillRect/>
          </a:stretch>
        </p:blipFill>
        <p:spPr>
          <a:xfrm>
            <a:off x="1068775" y="2422025"/>
            <a:ext cx="5486550" cy="401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 system using course similarity</a:t>
            </a:r>
            <a:endParaRPr sz="3000">
              <a:solidFill>
                <a:schemeClr val="dk2"/>
              </a:solidFill>
              <a:latin typeface="Arial"/>
              <a:ea typeface="Arial"/>
              <a:cs typeface="Arial"/>
              <a:sym typeface="Arial"/>
            </a:endParaRPr>
          </a:p>
        </p:txBody>
      </p:sp>
      <p:sp>
        <p:nvSpPr>
          <p:cNvPr id="461" name="Google Shape;461;p33"/>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[genre_x, genre_y,...]</a:t>
            </a:r>
            <a:r>
              <a:rPr b="1" lang="en-US">
                <a:solidFill>
                  <a:schemeClr val="dk2"/>
                </a:solidFill>
                <a:latin typeface="IBM Plex Mono"/>
                <a:ea typeface="IBM Plex Mono"/>
                <a:cs typeface="IBM Plex Mono"/>
                <a:sym typeface="IBM Plex Mono"/>
              </a:rPr>
              <a:t> </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course_id</a:t>
            </a:r>
            <a:endParaRPr>
              <a:solidFill>
                <a:schemeClr val="dk2"/>
              </a:solidFill>
              <a:latin typeface="IBM Plex Mono"/>
              <a:ea typeface="IBM Plex Mono"/>
              <a:cs typeface="IBM Plex Mono"/>
              <a:sym typeface="IBM Plex Mono"/>
            </a:endParaRPr>
          </a:p>
        </p:txBody>
      </p:sp>
      <p:sp>
        <p:nvSpPr>
          <p:cNvPr id="462" name="Google Shape;462;p33"/>
          <p:cNvSpPr txBox="1"/>
          <p:nvPr/>
        </p:nvSpPr>
        <p:spPr>
          <a:xfrm>
            <a:off x="3970100" y="3114375"/>
            <a:ext cx="1951200" cy="20943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Analyze data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Drop the outliers Normalize data</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courses (such as </a:t>
            </a:r>
            <a:r>
              <a:rPr lang="en-US" sz="1600">
                <a:solidFill>
                  <a:schemeClr val="dk2"/>
                </a:solidFill>
                <a:latin typeface="Nunito"/>
                <a:ea typeface="Nunito"/>
                <a:cs typeface="Nunito"/>
                <a:sym typeface="Nunito"/>
              </a:rPr>
              <a:t>genres or </a:t>
            </a:r>
            <a:r>
              <a:rPr lang="en-US" sz="1600">
                <a:solidFill>
                  <a:schemeClr val="dk2"/>
                </a:solidFill>
                <a:latin typeface="Nunito"/>
                <a:ea typeface="Nunito"/>
                <a:cs typeface="Nunito"/>
                <a:sym typeface="Nunito"/>
              </a:rPr>
              <a:t>BoW features)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63" name="Google Shape;463;p33"/>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Find courses which are similar enough to your enrolled courses.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64" name="Google Shape;464;p33"/>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Make predictions by setting a threshold on </a:t>
            </a:r>
            <a:r>
              <a:rPr lang="en-US" sz="1600">
                <a:latin typeface="Nunito"/>
                <a:ea typeface="Nunito"/>
                <a:cs typeface="Nunito"/>
                <a:sym typeface="Nunito"/>
              </a:rPr>
              <a:t>recommend scores</a:t>
            </a:r>
            <a:endParaRPr sz="1600">
              <a:solidFill>
                <a:schemeClr val="dk2"/>
              </a:solidFill>
              <a:latin typeface="Nunito"/>
              <a:ea typeface="Nunito"/>
              <a:cs typeface="Nunito"/>
              <a:sym typeface="Nunito"/>
            </a:endParaRPr>
          </a:p>
        </p:txBody>
      </p:sp>
      <p:cxnSp>
        <p:nvCxnSpPr>
          <p:cNvPr id="465" name="Google Shape;465;p33"/>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66" name="Google Shape;466;p33"/>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467" name="Google Shape;467;p33"/>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468" name="Google Shape;468;p33"/>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69" name="Google Shape;469;p33"/>
          <p:cNvSpPr/>
          <p:nvPr/>
        </p:nvSpPr>
        <p:spPr>
          <a:xfrm>
            <a:off x="6237776"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sp>
        <p:nvSpPr>
          <p:cNvPr id="470" name="Google Shape;470;p33"/>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cxnSp>
        <p:nvCxnSpPr>
          <p:cNvPr id="471" name="Google Shape;471;p33"/>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4"/>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 system using course similarity</a:t>
            </a:r>
            <a:endParaRPr sz="3000">
              <a:solidFill>
                <a:schemeClr val="dk2"/>
              </a:solidFill>
              <a:latin typeface="Arial"/>
              <a:ea typeface="Arial"/>
              <a:cs typeface="Arial"/>
              <a:sym typeface="Arial"/>
            </a:endParaRPr>
          </a:p>
        </p:txBody>
      </p:sp>
      <p:sp>
        <p:nvSpPr>
          <p:cNvPr id="478" name="Google Shape;478;p34"/>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Find courses which are similar enough to your enrolled courses.</a:t>
            </a:r>
            <a:endParaRPr sz="1600">
              <a:latin typeface="Nunito"/>
              <a:ea typeface="Nunito"/>
              <a:cs typeface="Nunito"/>
              <a:sym typeface="Nunito"/>
            </a:endParaRPr>
          </a:p>
          <a:p>
            <a:pPr indent="0" lvl="0" marL="0" rtl="0" algn="l">
              <a:spcBef>
                <a:spcPts val="0"/>
              </a:spcBef>
              <a:spcAft>
                <a:spcPts val="0"/>
              </a:spcAft>
              <a:buNone/>
            </a:pPr>
            <a:r>
              <a:rPr lang="en-US" sz="1600">
                <a:latin typeface="Nunito"/>
                <a:ea typeface="Nunito"/>
                <a:cs typeface="Nunito"/>
                <a:sym typeface="Nunito"/>
              </a:rPr>
              <a:t>In our example, we use cosine approach as previous one.</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79" name="Google Shape;479;p34"/>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pic>
        <p:nvPicPr>
          <p:cNvPr id="480" name="Google Shape;480;p34"/>
          <p:cNvPicPr preferRelativeResize="0"/>
          <p:nvPr/>
        </p:nvPicPr>
        <p:blipFill>
          <a:blip r:embed="rId3">
            <a:alphaModFix/>
          </a:blip>
          <a:stretch>
            <a:fillRect/>
          </a:stretch>
        </p:blipFill>
        <p:spPr>
          <a:xfrm>
            <a:off x="3477525" y="2456902"/>
            <a:ext cx="7279140" cy="194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1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17"/>
          <p:cNvSpPr txBox="1"/>
          <p:nvPr/>
        </p:nvSpPr>
        <p:spPr>
          <a:xfrm>
            <a:off x="958697" y="2113240"/>
            <a:ext cx="10515600" cy="3320824"/>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Introduction and Background</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Exploratory Data Analysis</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Content-based Recommender System using Unsupervised Learning</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Collaborative-filtering based Recommender System using Supervised learning</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Appendix</a:t>
            </a:r>
            <a:endParaRPr/>
          </a:p>
        </p:txBody>
      </p:sp>
      <p:sp>
        <p:nvSpPr>
          <p:cNvPr id="305" name="Google Shape;305;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300"/>
              <a:buFont typeface="Arial"/>
              <a:buNone/>
            </a:pPr>
            <a:r>
              <a:rPr lang="en-US" sz="3000">
                <a:solidFill>
                  <a:schemeClr val="dk2"/>
                </a:solidFill>
                <a:latin typeface="Arial"/>
                <a:ea typeface="Arial"/>
                <a:cs typeface="Arial"/>
                <a:sym typeface="Arial"/>
              </a:rPr>
              <a:t>Outline</a:t>
            </a:r>
            <a:endParaRPr sz="30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5"/>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Evaluation results of course similarity based recommender system</a:t>
            </a:r>
            <a:endParaRPr sz="3000">
              <a:solidFill>
                <a:schemeClr val="dk2"/>
              </a:solidFill>
            </a:endParaRPr>
          </a:p>
        </p:txBody>
      </p:sp>
      <p:sp>
        <p:nvSpPr>
          <p:cNvPr id="486" name="Google Shape;486;p35"/>
          <p:cNvSpPr txBox="1"/>
          <p:nvPr/>
        </p:nvSpPr>
        <p:spPr>
          <a:xfrm>
            <a:off x="933834" y="1690688"/>
            <a:ext cx="10419900" cy="619500"/>
          </a:xfrm>
          <a:prstGeom prst="rect">
            <a:avLst/>
          </a:prstGeom>
          <a:noFill/>
          <a:ln>
            <a:noFill/>
          </a:ln>
        </p:spPr>
        <p:txBody>
          <a:bodyPr anchorCtr="0" anchor="t" bIns="45700" lIns="91425" spcFirstLastPara="1" rIns="91425" wrap="square" tIns="45700">
            <a:normAutofit fontScale="85000"/>
          </a:bodyPr>
          <a:lstStyle/>
          <a:p>
            <a:pPr indent="0" lvl="0" marL="0" marR="0" rtl="0" algn="l">
              <a:lnSpc>
                <a:spcPct val="90000"/>
              </a:lnSpc>
              <a:spcBef>
                <a:spcPts val="1000"/>
              </a:spcBef>
              <a:spcAft>
                <a:spcPts val="0"/>
              </a:spcAft>
              <a:buClr>
                <a:srgbClr val="1C7DDB"/>
              </a:buClr>
              <a:buSzPct val="100000"/>
              <a:buFont typeface="Arial"/>
              <a:buNone/>
            </a:pPr>
            <a:r>
              <a:rPr lang="en-US" sz="1800">
                <a:solidFill>
                  <a:schemeClr val="dk2"/>
                </a:solidFill>
              </a:rPr>
              <a:t>In the lower left chart, we varied the threshold from 0.5 to 0.9. To ensure approximately 10 recommended courses per user, we set the threshold to 0.6 in order to calculate the top-10 commonly recommended courses in the lower right</a:t>
            </a:r>
            <a:r>
              <a:rPr lang="en-US" sz="1800">
                <a:solidFill>
                  <a:srgbClr val="1C7DDB"/>
                </a:solidFill>
              </a:rPr>
              <a:t>.</a:t>
            </a:r>
            <a:endParaRPr sz="2000">
              <a:solidFill>
                <a:schemeClr val="dk1"/>
              </a:solidFill>
              <a:latin typeface="Calibri"/>
              <a:ea typeface="Calibri"/>
              <a:cs typeface="Calibri"/>
              <a:sym typeface="Calibri"/>
            </a:endParaRPr>
          </a:p>
        </p:txBody>
      </p:sp>
      <p:pic>
        <p:nvPicPr>
          <p:cNvPr id="487" name="Google Shape;487;p35"/>
          <p:cNvPicPr preferRelativeResize="0"/>
          <p:nvPr/>
        </p:nvPicPr>
        <p:blipFill>
          <a:blip r:embed="rId3">
            <a:alphaModFix/>
          </a:blip>
          <a:stretch>
            <a:fillRect/>
          </a:stretch>
        </p:blipFill>
        <p:spPr>
          <a:xfrm>
            <a:off x="1010014" y="2394075"/>
            <a:ext cx="5368461" cy="4075251"/>
          </a:xfrm>
          <a:prstGeom prst="rect">
            <a:avLst/>
          </a:prstGeom>
          <a:noFill/>
          <a:ln>
            <a:noFill/>
          </a:ln>
        </p:spPr>
      </p:pic>
      <p:pic>
        <p:nvPicPr>
          <p:cNvPr id="488" name="Google Shape;488;p35"/>
          <p:cNvPicPr preferRelativeResize="0"/>
          <p:nvPr/>
        </p:nvPicPr>
        <p:blipFill>
          <a:blip r:embed="rId4">
            <a:alphaModFix/>
          </a:blip>
          <a:stretch>
            <a:fillRect/>
          </a:stretch>
        </p:blipFill>
        <p:spPr>
          <a:xfrm>
            <a:off x="6940300" y="2302525"/>
            <a:ext cx="3415211" cy="424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495" name="Google Shape;495;p36"/>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[genre_x, genre_y,...]</a:t>
            </a:r>
            <a:r>
              <a:rPr b="1" lang="en-US">
                <a:solidFill>
                  <a:schemeClr val="dk2"/>
                </a:solidFill>
                <a:latin typeface="IBM Plex Mono"/>
                <a:ea typeface="IBM Plex Mono"/>
                <a:cs typeface="IBM Plex Mono"/>
                <a:sym typeface="IBM Plex Mono"/>
              </a:rPr>
              <a:t> </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[genre_interest_x, genre_interest_y,...]</a:t>
            </a:r>
            <a:endParaRPr>
              <a:solidFill>
                <a:schemeClr val="dk2"/>
              </a:solidFill>
              <a:latin typeface="IBM Plex Mono"/>
              <a:ea typeface="IBM Plex Mono"/>
              <a:cs typeface="IBM Plex Mono"/>
              <a:sym typeface="IBM Plex Mono"/>
            </a:endParaRPr>
          </a:p>
        </p:txBody>
      </p:sp>
      <p:sp>
        <p:nvSpPr>
          <p:cNvPr id="496" name="Google Shape;496;p36"/>
          <p:cNvSpPr txBox="1"/>
          <p:nvPr/>
        </p:nvSpPr>
        <p:spPr>
          <a:xfrm>
            <a:off x="3970100" y="3114375"/>
            <a:ext cx="1951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Apply PCA on user profile feature vectors to reduce dimensions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97" name="Google Shape;497;p36"/>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Divide users  into several groups based on their enrollments or genres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98" name="Google Shape;498;p36"/>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Recommend popular courses according to the preferences of other users within the same group.</a:t>
            </a:r>
            <a:endParaRPr sz="1600">
              <a:solidFill>
                <a:schemeClr val="dk2"/>
              </a:solidFill>
              <a:latin typeface="Nunito"/>
              <a:ea typeface="Nunito"/>
              <a:cs typeface="Nunito"/>
              <a:sym typeface="Nunito"/>
            </a:endParaRPr>
          </a:p>
        </p:txBody>
      </p:sp>
      <p:cxnSp>
        <p:nvCxnSpPr>
          <p:cNvPr id="499" name="Google Shape;499;p36"/>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00" name="Google Shape;500;p36"/>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501" name="Google Shape;501;p36"/>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502" name="Google Shape;502;p36"/>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03" name="Google Shape;503;p36"/>
          <p:cNvSpPr/>
          <p:nvPr/>
        </p:nvSpPr>
        <p:spPr>
          <a:xfrm>
            <a:off x="6237776"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Group users</a:t>
            </a:r>
            <a:endParaRPr/>
          </a:p>
        </p:txBody>
      </p:sp>
      <p:sp>
        <p:nvSpPr>
          <p:cNvPr id="504" name="Google Shape;504;p36"/>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cxnSp>
        <p:nvCxnSpPr>
          <p:cNvPr id="505" name="Google Shape;505;p36"/>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7"/>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512" name="Google Shape;512;p37"/>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Apply PCA on user profile feature vectors to reduce dimensions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13" name="Google Shape;513;p37"/>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a:p>
            <a:pPr indent="0" lvl="0" marL="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14" name="Google Shape;514;p37"/>
          <p:cNvPicPr preferRelativeResize="0"/>
          <p:nvPr/>
        </p:nvPicPr>
        <p:blipFill>
          <a:blip r:embed="rId3">
            <a:alphaModFix/>
          </a:blip>
          <a:stretch>
            <a:fillRect/>
          </a:stretch>
        </p:blipFill>
        <p:spPr>
          <a:xfrm>
            <a:off x="3857825" y="1904163"/>
            <a:ext cx="6583957" cy="4862374"/>
          </a:xfrm>
          <a:prstGeom prst="rect">
            <a:avLst/>
          </a:prstGeom>
          <a:noFill/>
          <a:ln>
            <a:noFill/>
          </a:ln>
        </p:spPr>
      </p:pic>
      <p:cxnSp>
        <p:nvCxnSpPr>
          <p:cNvPr id="515" name="Google Shape;515;p37"/>
          <p:cNvCxnSpPr/>
          <p:nvPr/>
        </p:nvCxnSpPr>
        <p:spPr>
          <a:xfrm flipH="1" rot="10800000">
            <a:off x="4652825" y="2501800"/>
            <a:ext cx="5670600" cy="2700"/>
          </a:xfrm>
          <a:prstGeom prst="straightConnector1">
            <a:avLst/>
          </a:prstGeom>
          <a:noFill/>
          <a:ln cap="flat" cmpd="sng" w="19050">
            <a:solidFill>
              <a:schemeClr val="dk2"/>
            </a:solidFill>
            <a:prstDash val="solid"/>
            <a:round/>
            <a:headEnd len="med" w="med" type="none"/>
            <a:tailEnd len="med" w="med" type="none"/>
          </a:ln>
        </p:spPr>
      </p:cxnSp>
      <p:pic>
        <p:nvPicPr>
          <p:cNvPr id="516" name="Google Shape;516;p37"/>
          <p:cNvPicPr preferRelativeResize="0"/>
          <p:nvPr/>
        </p:nvPicPr>
        <p:blipFill>
          <a:blip r:embed="rId3">
            <a:alphaModFix/>
          </a:blip>
          <a:stretch>
            <a:fillRect/>
          </a:stretch>
        </p:blipFill>
        <p:spPr>
          <a:xfrm>
            <a:off x="3857825" y="1904163"/>
            <a:ext cx="6583957" cy="4862374"/>
          </a:xfrm>
          <a:prstGeom prst="rect">
            <a:avLst/>
          </a:prstGeom>
          <a:noFill/>
          <a:ln>
            <a:noFill/>
          </a:ln>
        </p:spPr>
      </p:pic>
      <p:cxnSp>
        <p:nvCxnSpPr>
          <p:cNvPr id="517" name="Google Shape;517;p37"/>
          <p:cNvCxnSpPr/>
          <p:nvPr/>
        </p:nvCxnSpPr>
        <p:spPr>
          <a:xfrm flipH="1" rot="10800000">
            <a:off x="4652825" y="2501800"/>
            <a:ext cx="5670600" cy="2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8"/>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524" name="Google Shape;524;p38"/>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Divide users  into several groups based on their enrollments or genres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25" name="Google Shape;525;p38"/>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Group users</a:t>
            </a:r>
            <a:endParaRPr sz="1800">
              <a:solidFill>
                <a:schemeClr val="dk1"/>
              </a:solidFill>
              <a:latin typeface="Calibri"/>
              <a:ea typeface="Calibri"/>
              <a:cs typeface="Calibri"/>
              <a:sym typeface="Calibri"/>
            </a:endParaRPr>
          </a:p>
        </p:txBody>
      </p:sp>
      <p:pic>
        <p:nvPicPr>
          <p:cNvPr id="526" name="Google Shape;526;p38"/>
          <p:cNvPicPr preferRelativeResize="0"/>
          <p:nvPr/>
        </p:nvPicPr>
        <p:blipFill>
          <a:blip r:embed="rId3">
            <a:alphaModFix/>
          </a:blip>
          <a:stretch>
            <a:fillRect/>
          </a:stretch>
        </p:blipFill>
        <p:spPr>
          <a:xfrm>
            <a:off x="3440700" y="2220325"/>
            <a:ext cx="7336602" cy="405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Evaluation results of clustering-based recommender system</a:t>
            </a:r>
            <a:endParaRPr sz="3000">
              <a:solidFill>
                <a:schemeClr val="dk2"/>
              </a:solidFill>
            </a:endParaRPr>
          </a:p>
        </p:txBody>
      </p:sp>
      <p:sp>
        <p:nvSpPr>
          <p:cNvPr id="532" name="Google Shape;532;p39"/>
          <p:cNvSpPr txBox="1"/>
          <p:nvPr/>
        </p:nvSpPr>
        <p:spPr>
          <a:xfrm>
            <a:off x="986500" y="1318800"/>
            <a:ext cx="9421800" cy="6741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Clr>
                <a:srgbClr val="1C7DDB"/>
              </a:buClr>
              <a:buSzPts val="1800"/>
              <a:buFont typeface="Arial"/>
              <a:buNone/>
            </a:pPr>
            <a:r>
              <a:rPr lang="en-US">
                <a:solidFill>
                  <a:schemeClr val="dk2"/>
                </a:solidFill>
              </a:rPr>
              <a:t>In the lower left chart, we vary the </a:t>
            </a:r>
            <a:r>
              <a:rPr b="1" lang="en-US">
                <a:solidFill>
                  <a:schemeClr val="dk2"/>
                </a:solidFill>
              </a:rPr>
              <a:t>popular ratio range from 0.1 to 0.8</a:t>
            </a:r>
            <a:r>
              <a:rPr lang="en-US">
                <a:solidFill>
                  <a:schemeClr val="dk2"/>
                </a:solidFill>
              </a:rPr>
              <a:t>, </a:t>
            </a:r>
            <a:r>
              <a:rPr b="1" lang="en-US">
                <a:solidFill>
                  <a:schemeClr val="dk2"/>
                </a:solidFill>
              </a:rPr>
              <a:t>maintaining the PCA features at 9 and n_clusters at 30</a:t>
            </a:r>
            <a:r>
              <a:rPr lang="en-US">
                <a:solidFill>
                  <a:schemeClr val="dk2"/>
                </a:solidFill>
              </a:rPr>
              <a:t>. To attain approximately 10 recommended courses per user, </a:t>
            </a:r>
            <a:r>
              <a:rPr b="1" lang="en-US">
                <a:solidFill>
                  <a:schemeClr val="dk2"/>
                </a:solidFill>
              </a:rPr>
              <a:t>we set the popular ratio to 0.2</a:t>
            </a:r>
            <a:r>
              <a:rPr lang="en-US">
                <a:solidFill>
                  <a:schemeClr val="dk2"/>
                </a:solidFill>
              </a:rPr>
              <a:t>. The popular ratio is defined as the ratio of all enrollments within the cluster to which the user belongs.</a:t>
            </a:r>
            <a:endParaRPr sz="1600">
              <a:solidFill>
                <a:schemeClr val="dk1"/>
              </a:solidFill>
              <a:latin typeface="Calibri"/>
              <a:ea typeface="Calibri"/>
              <a:cs typeface="Calibri"/>
              <a:sym typeface="Calibri"/>
            </a:endParaRPr>
          </a:p>
        </p:txBody>
      </p:sp>
      <p:pic>
        <p:nvPicPr>
          <p:cNvPr id="533" name="Google Shape;533;p39"/>
          <p:cNvPicPr preferRelativeResize="0"/>
          <p:nvPr/>
        </p:nvPicPr>
        <p:blipFill>
          <a:blip r:embed="rId3">
            <a:alphaModFix/>
          </a:blip>
          <a:stretch>
            <a:fillRect/>
          </a:stretch>
        </p:blipFill>
        <p:spPr>
          <a:xfrm>
            <a:off x="986497" y="2394075"/>
            <a:ext cx="5437803" cy="4075250"/>
          </a:xfrm>
          <a:prstGeom prst="rect">
            <a:avLst/>
          </a:prstGeom>
          <a:noFill/>
          <a:ln>
            <a:noFill/>
          </a:ln>
        </p:spPr>
      </p:pic>
      <p:pic>
        <p:nvPicPr>
          <p:cNvPr id="534" name="Google Shape;534;p39"/>
          <p:cNvPicPr preferRelativeResize="0"/>
          <p:nvPr/>
        </p:nvPicPr>
        <p:blipFill>
          <a:blip r:embed="rId4">
            <a:alphaModFix/>
          </a:blip>
          <a:stretch>
            <a:fillRect/>
          </a:stretch>
        </p:blipFill>
        <p:spPr>
          <a:xfrm>
            <a:off x="6931363" y="2302525"/>
            <a:ext cx="3280671" cy="4242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38" name="Shape 538"/>
        <p:cNvGrpSpPr/>
        <p:nvPr/>
      </p:nvGrpSpPr>
      <p:grpSpPr>
        <a:xfrm>
          <a:off x="0" y="0"/>
          <a:ext cx="0" cy="0"/>
          <a:chOff x="0" y="0"/>
          <a:chExt cx="0" cy="0"/>
        </a:xfrm>
      </p:grpSpPr>
      <p:sp>
        <p:nvSpPr>
          <p:cNvPr id="539" name="Google Shape;539;p40"/>
          <p:cNvSpPr txBox="1"/>
          <p:nvPr>
            <p:ph type="title"/>
          </p:nvPr>
        </p:nvSpPr>
        <p:spPr>
          <a:xfrm>
            <a:off x="1098667" y="408533"/>
            <a:ext cx="7810500" cy="476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92929"/>
              </a:buClr>
              <a:buSzPts val="6000"/>
              <a:buFont typeface="Arial"/>
              <a:buNone/>
            </a:pPr>
            <a:r>
              <a:rPr lang="en-US">
                <a:latin typeface="Arial"/>
                <a:ea typeface="Arial"/>
                <a:cs typeface="Arial"/>
                <a:sym typeface="Arial"/>
              </a:rPr>
              <a:t>Collaborative-filtering Recommender System using Supervised Learning</a:t>
            </a:r>
            <a:endParaRPr/>
          </a:p>
        </p:txBody>
      </p:sp>
      <p:pic>
        <p:nvPicPr>
          <p:cNvPr descr="Support-vector machine - Wikipedia" id="540" name="Google Shape;540;p40"/>
          <p:cNvPicPr preferRelativeResize="0"/>
          <p:nvPr/>
        </p:nvPicPr>
        <p:blipFill rotWithShape="1">
          <a:blip r:embed="rId3">
            <a:alphaModFix/>
          </a:blip>
          <a:srcRect b="0" l="0" r="0" t="0"/>
          <a:stretch/>
        </p:blipFill>
        <p:spPr>
          <a:xfrm>
            <a:off x="8346900" y="2781500"/>
            <a:ext cx="2299100" cy="2228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KNN based recommender system</a:t>
            </a:r>
            <a:endParaRPr sz="3000">
              <a:solidFill>
                <a:schemeClr val="dk2"/>
              </a:solidFill>
              <a:latin typeface="Arial"/>
              <a:ea typeface="Arial"/>
              <a:cs typeface="Arial"/>
              <a:sym typeface="Arial"/>
            </a:endParaRPr>
          </a:p>
        </p:txBody>
      </p:sp>
      <p:sp>
        <p:nvSpPr>
          <p:cNvPr id="547" name="Google Shape;547;p41"/>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a:t>
            </a:r>
            <a:r>
              <a:rPr lang="en-US">
                <a:solidFill>
                  <a:schemeClr val="dk2"/>
                </a:solidFill>
                <a:latin typeface="IBM Plex Mono"/>
                <a:ea typeface="IBM Plex Mono"/>
                <a:cs typeface="IBM Plex Mono"/>
                <a:sym typeface="IBM Plex Mono"/>
              </a:rPr>
              <a:t>course_rating</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enrollment,</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course_ratings</a:t>
            </a:r>
            <a:endParaRPr>
              <a:solidFill>
                <a:schemeClr val="dk2"/>
              </a:solidFill>
              <a:latin typeface="IBM Plex Mono"/>
              <a:ea typeface="IBM Plex Mono"/>
              <a:cs typeface="IBM Plex Mono"/>
              <a:sym typeface="IBM Plex Mono"/>
            </a:endParaRPr>
          </a:p>
        </p:txBody>
      </p:sp>
      <p:sp>
        <p:nvSpPr>
          <p:cNvPr id="548" name="Google Shape;548;p41"/>
          <p:cNvSpPr txBox="1"/>
          <p:nvPr/>
        </p:nvSpPr>
        <p:spPr>
          <a:xfrm>
            <a:off x="3970100" y="3114375"/>
            <a:ext cx="1951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Build User-item interaction matrix</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49" name="Google Shape;549;p41"/>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Perform K</a:t>
            </a:r>
            <a:r>
              <a:rPr lang="en-US" sz="1600">
                <a:latin typeface="Nunito"/>
                <a:ea typeface="Nunito"/>
                <a:cs typeface="Nunito"/>
                <a:sym typeface="Nunito"/>
              </a:rPr>
              <a:t>N</a:t>
            </a:r>
            <a:r>
              <a:rPr lang="en-US" sz="1600">
                <a:latin typeface="Nunito"/>
                <a:ea typeface="Nunito"/>
                <a:cs typeface="Nunito"/>
                <a:sym typeface="Nunito"/>
              </a:rPr>
              <a:t>N-based collaborative filtering on the user-item interaction matrix</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50" name="Google Shape;550;p41"/>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Compute prediction ratings using the trained KNN model.</a:t>
            </a:r>
            <a:endParaRPr sz="1600">
              <a:solidFill>
                <a:schemeClr val="dk2"/>
              </a:solidFill>
              <a:latin typeface="Nunito"/>
              <a:ea typeface="Nunito"/>
              <a:cs typeface="Nunito"/>
              <a:sym typeface="Nunito"/>
            </a:endParaRPr>
          </a:p>
        </p:txBody>
      </p:sp>
      <p:cxnSp>
        <p:nvCxnSpPr>
          <p:cNvPr id="551" name="Google Shape;551;p41"/>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52" name="Google Shape;552;p41"/>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553" name="Google Shape;553;p41"/>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554" name="Google Shape;554;p41"/>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55" name="Google Shape;555;p41"/>
          <p:cNvSpPr/>
          <p:nvPr/>
        </p:nvSpPr>
        <p:spPr>
          <a:xfrm>
            <a:off x="6237775" y="1973076"/>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KNN-based collaborative filtering</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41"/>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a:t>
            </a:r>
            <a:r>
              <a:rPr lang="en-US" sz="1800">
                <a:solidFill>
                  <a:schemeClr val="dk1"/>
                </a:solidFill>
                <a:latin typeface="Calibri"/>
                <a:ea typeface="Calibri"/>
                <a:cs typeface="Calibri"/>
                <a:sym typeface="Calibri"/>
              </a:rPr>
              <a:t>ratings</a:t>
            </a:r>
            <a:endParaRPr/>
          </a:p>
        </p:txBody>
      </p:sp>
      <p:cxnSp>
        <p:nvCxnSpPr>
          <p:cNvPr id="557" name="Google Shape;557;p41"/>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2"/>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564" name="Google Shape;564;p42"/>
          <p:cNvSpPr txBox="1"/>
          <p:nvPr/>
        </p:nvSpPr>
        <p:spPr>
          <a:xfrm>
            <a:off x="914400" y="30969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Build User-item interaction matrix</a:t>
            </a:r>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pic>
        <p:nvPicPr>
          <p:cNvPr id="565" name="Google Shape;565;p42"/>
          <p:cNvPicPr preferRelativeResize="0"/>
          <p:nvPr/>
        </p:nvPicPr>
        <p:blipFill>
          <a:blip r:embed="rId3">
            <a:alphaModFix/>
          </a:blip>
          <a:stretch>
            <a:fillRect/>
          </a:stretch>
        </p:blipFill>
        <p:spPr>
          <a:xfrm>
            <a:off x="3584723" y="2122800"/>
            <a:ext cx="7632276" cy="3238500"/>
          </a:xfrm>
          <a:prstGeom prst="rect">
            <a:avLst/>
          </a:prstGeom>
          <a:noFill/>
          <a:ln>
            <a:noFill/>
          </a:ln>
        </p:spPr>
      </p:pic>
      <p:sp>
        <p:nvSpPr>
          <p:cNvPr id="566" name="Google Shape;566;p42"/>
          <p:cNvSpPr/>
          <p:nvPr/>
        </p:nvSpPr>
        <p:spPr>
          <a:xfrm>
            <a:off x="915908" y="2133198"/>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KNN based recommender system</a:t>
            </a:r>
            <a:endParaRPr sz="3000">
              <a:solidFill>
                <a:schemeClr val="dk2"/>
              </a:solidFill>
            </a:endParaRPr>
          </a:p>
        </p:txBody>
      </p:sp>
      <p:sp>
        <p:nvSpPr>
          <p:cNvPr id="572" name="Google Shape;572;p43"/>
          <p:cNvSpPr txBox="1"/>
          <p:nvPr/>
        </p:nvSpPr>
        <p:spPr>
          <a:xfrm>
            <a:off x="1116300" y="3021900"/>
            <a:ext cx="1582500" cy="19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Compute prediction ratings using the trained KNN model.</a:t>
            </a:r>
            <a:endParaRPr sz="1200"/>
          </a:p>
        </p:txBody>
      </p:sp>
      <p:sp>
        <p:nvSpPr>
          <p:cNvPr id="573" name="Google Shape;573;p43"/>
          <p:cNvSpPr txBox="1"/>
          <p:nvPr/>
        </p:nvSpPr>
        <p:spPr>
          <a:xfrm>
            <a:off x="4668500" y="244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highlight>
                  <a:srgbClr val="FFFFFF"/>
                </a:highlight>
              </a:rPr>
              <a:t>User-based</a:t>
            </a:r>
            <a:r>
              <a:rPr lang="en-US">
                <a:highlight>
                  <a:srgbClr val="FFFFFF"/>
                </a:highlight>
              </a:rPr>
              <a:t> collaborative filtering:</a:t>
            </a:r>
            <a:endParaRPr sz="1600"/>
          </a:p>
        </p:txBody>
      </p:sp>
      <p:sp>
        <p:nvSpPr>
          <p:cNvPr id="574" name="Google Shape;574;p43"/>
          <p:cNvSpPr txBox="1"/>
          <p:nvPr/>
        </p:nvSpPr>
        <p:spPr>
          <a:xfrm>
            <a:off x="4668500" y="4015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highlight>
                  <a:srgbClr val="FFFFFF"/>
                </a:highlight>
              </a:rPr>
              <a:t>Item-based</a:t>
            </a:r>
            <a:r>
              <a:rPr lang="en-US">
                <a:highlight>
                  <a:srgbClr val="FFFFFF"/>
                </a:highlight>
              </a:rPr>
              <a:t> collaborative filtering:</a:t>
            </a:r>
            <a:endParaRPr sz="1600"/>
          </a:p>
        </p:txBody>
      </p:sp>
      <p:pic>
        <p:nvPicPr>
          <p:cNvPr id="575" name="Google Shape;575;p43"/>
          <p:cNvPicPr preferRelativeResize="0"/>
          <p:nvPr/>
        </p:nvPicPr>
        <p:blipFill>
          <a:blip r:embed="rId3">
            <a:alphaModFix/>
          </a:blip>
          <a:stretch>
            <a:fillRect/>
          </a:stretch>
        </p:blipFill>
        <p:spPr>
          <a:xfrm>
            <a:off x="6066525" y="2833075"/>
            <a:ext cx="2686525" cy="1014900"/>
          </a:xfrm>
          <a:prstGeom prst="rect">
            <a:avLst/>
          </a:prstGeom>
          <a:noFill/>
          <a:ln>
            <a:noFill/>
          </a:ln>
        </p:spPr>
      </p:pic>
      <p:pic>
        <p:nvPicPr>
          <p:cNvPr id="576" name="Google Shape;576;p43"/>
          <p:cNvPicPr preferRelativeResize="0"/>
          <p:nvPr/>
        </p:nvPicPr>
        <p:blipFill>
          <a:blip r:embed="rId4">
            <a:alphaModFix/>
          </a:blip>
          <a:stretch>
            <a:fillRect/>
          </a:stretch>
        </p:blipFill>
        <p:spPr>
          <a:xfrm>
            <a:off x="6066525" y="4588450"/>
            <a:ext cx="2415775" cy="961100"/>
          </a:xfrm>
          <a:prstGeom prst="rect">
            <a:avLst/>
          </a:prstGeom>
          <a:noFill/>
          <a:ln>
            <a:noFill/>
          </a:ln>
        </p:spPr>
      </p:pic>
      <p:sp>
        <p:nvSpPr>
          <p:cNvPr id="577" name="Google Shape;577;p43"/>
          <p:cNvSpPr txBox="1"/>
          <p:nvPr/>
        </p:nvSpPr>
        <p:spPr>
          <a:xfrm>
            <a:off x="4324599" y="1907100"/>
            <a:ext cx="5348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t>
            </a:r>
            <a:r>
              <a:rPr lang="en-US"/>
              <a:t>he predicted rating of user</a:t>
            </a:r>
            <a:r>
              <a:rPr lang="en-US"/>
              <a:t> </a:t>
            </a:r>
            <a:r>
              <a:rPr b="1" i="1" lang="en-US"/>
              <a:t>𝑢 </a:t>
            </a:r>
            <a:r>
              <a:rPr lang="en-US"/>
              <a:t>to item </a:t>
            </a:r>
            <a:r>
              <a:rPr b="1" lang="en-US"/>
              <a:t>𝑖</a:t>
            </a:r>
            <a:r>
              <a:rPr lang="en-US"/>
              <a:t>,       is given by:</a:t>
            </a:r>
            <a:endParaRPr/>
          </a:p>
        </p:txBody>
      </p:sp>
      <p:pic>
        <p:nvPicPr>
          <p:cNvPr id="578" name="Google Shape;578;p43"/>
          <p:cNvPicPr preferRelativeResize="0"/>
          <p:nvPr/>
        </p:nvPicPr>
        <p:blipFill>
          <a:blip r:embed="rId5">
            <a:alphaModFix/>
          </a:blip>
          <a:stretch>
            <a:fillRect/>
          </a:stretch>
        </p:blipFill>
        <p:spPr>
          <a:xfrm>
            <a:off x="7486351" y="1959638"/>
            <a:ext cx="231021" cy="297426"/>
          </a:xfrm>
          <a:prstGeom prst="rect">
            <a:avLst/>
          </a:prstGeom>
          <a:noFill/>
          <a:ln>
            <a:noFill/>
          </a:ln>
        </p:spPr>
      </p:pic>
      <p:pic>
        <p:nvPicPr>
          <p:cNvPr id="579" name="Google Shape;579;p43"/>
          <p:cNvPicPr preferRelativeResize="0"/>
          <p:nvPr/>
        </p:nvPicPr>
        <p:blipFill>
          <a:blip r:embed="rId6">
            <a:alphaModFix/>
          </a:blip>
          <a:stretch>
            <a:fillRect/>
          </a:stretch>
        </p:blipFill>
        <p:spPr>
          <a:xfrm>
            <a:off x="4422725" y="5770225"/>
            <a:ext cx="4204275" cy="297425"/>
          </a:xfrm>
          <a:prstGeom prst="rect">
            <a:avLst/>
          </a:prstGeom>
          <a:noFill/>
          <a:ln>
            <a:noFill/>
          </a:ln>
        </p:spPr>
      </p:pic>
      <p:sp>
        <p:nvSpPr>
          <p:cNvPr id="580" name="Google Shape;580;p43"/>
          <p:cNvSpPr/>
          <p:nvPr/>
        </p:nvSpPr>
        <p:spPr>
          <a:xfrm>
            <a:off x="988833" y="2158399"/>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4"/>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NMF based recommender system</a:t>
            </a:r>
            <a:endParaRPr sz="3000">
              <a:solidFill>
                <a:schemeClr val="dk2"/>
              </a:solidFill>
              <a:latin typeface="Arial"/>
              <a:ea typeface="Arial"/>
              <a:cs typeface="Arial"/>
              <a:sym typeface="Arial"/>
            </a:endParaRPr>
          </a:p>
        </p:txBody>
      </p:sp>
      <p:sp>
        <p:nvSpPr>
          <p:cNvPr id="587" name="Google Shape;587;p44"/>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course_rating</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enrollment,</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course_ratings</a:t>
            </a:r>
            <a:endParaRPr sz="1600">
              <a:solidFill>
                <a:schemeClr val="dk2"/>
              </a:solidFill>
              <a:latin typeface="Nunito"/>
              <a:ea typeface="Nunito"/>
              <a:cs typeface="Nunito"/>
              <a:sym typeface="Nunito"/>
            </a:endParaRPr>
          </a:p>
        </p:txBody>
      </p:sp>
      <p:sp>
        <p:nvSpPr>
          <p:cNvPr id="588" name="Google Shape;588;p44"/>
          <p:cNvSpPr txBox="1"/>
          <p:nvPr/>
        </p:nvSpPr>
        <p:spPr>
          <a:xfrm>
            <a:off x="3970100" y="3114375"/>
            <a:ext cx="1996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Choose the Number of Components (Rank)</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Initialize Factors W and H</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89" name="Google Shape;589;p44"/>
          <p:cNvSpPr txBox="1"/>
          <p:nvPr/>
        </p:nvSpPr>
        <p:spPr>
          <a:xfrm>
            <a:off x="6237775" y="3114375"/>
            <a:ext cx="18408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Derive the latent user and item features through Non-negative Matrix Factorization (NMF)</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90" name="Google Shape;590;p44"/>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Dot-product the latent features of users and items to get an estimated rating</a:t>
            </a:r>
            <a:endParaRPr sz="1600">
              <a:solidFill>
                <a:schemeClr val="dk2"/>
              </a:solidFill>
              <a:latin typeface="Nunito"/>
              <a:ea typeface="Nunito"/>
              <a:cs typeface="Nunito"/>
              <a:sym typeface="Nunito"/>
            </a:endParaRPr>
          </a:p>
        </p:txBody>
      </p:sp>
      <p:cxnSp>
        <p:nvCxnSpPr>
          <p:cNvPr id="591" name="Google Shape;591;p44"/>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92" name="Google Shape;592;p44"/>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593" name="Google Shape;593;p44"/>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594" name="Google Shape;594;p44"/>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95" name="Google Shape;595;p44"/>
          <p:cNvSpPr/>
          <p:nvPr/>
        </p:nvSpPr>
        <p:spPr>
          <a:xfrm>
            <a:off x="6237775" y="1973076"/>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Non-negative Matrix Factorization</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44"/>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a:p>
        </p:txBody>
      </p:sp>
      <p:cxnSp>
        <p:nvCxnSpPr>
          <p:cNvPr id="597" name="Google Shape;597;p44"/>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18"/>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11" name="Google Shape;311;p18"/>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lt1"/>
                </a:solidFill>
                <a:latin typeface="Arial"/>
                <a:ea typeface="Arial"/>
                <a:cs typeface="Arial"/>
                <a:sym typeface="Arial"/>
              </a:rPr>
              <a:t>Introduction</a:t>
            </a:r>
            <a:endParaRPr sz="3000">
              <a:solidFill>
                <a:schemeClr val="lt1"/>
              </a:solidFill>
              <a:latin typeface="IBM Plex Mono SemiBold"/>
              <a:ea typeface="IBM Plex Mono SemiBold"/>
              <a:cs typeface="IBM Plex Mono SemiBold"/>
              <a:sym typeface="IBM Plex Mono SemiBold"/>
            </a:endParaRPr>
          </a:p>
        </p:txBody>
      </p:sp>
      <p:sp>
        <p:nvSpPr>
          <p:cNvPr id="312" name="Google Shape;312;p18"/>
          <p:cNvSpPr txBox="1"/>
          <p:nvPr/>
        </p:nvSpPr>
        <p:spPr>
          <a:xfrm>
            <a:off x="1477400" y="1788475"/>
            <a:ext cx="9094200" cy="28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US" sz="1800">
                <a:solidFill>
                  <a:schemeClr val="lt1"/>
                </a:solidFill>
                <a:highlight>
                  <a:schemeClr val="dk1"/>
                </a:highlight>
              </a:rPr>
              <a:t>    </a:t>
            </a:r>
            <a:r>
              <a:rPr lang="en-US" sz="1800">
                <a:solidFill>
                  <a:schemeClr val="lt1"/>
                </a:solidFill>
                <a:highlight>
                  <a:schemeClr val="dk1"/>
                </a:highlight>
              </a:rPr>
              <a:t>In the era of digital education, our project aims to transform the learning landscape through an advanced recommender system. The mission is to enhance user experiences by seamlessly connecting learners with new, relevant courses, shaping personalized educational paths.</a:t>
            </a:r>
            <a:endParaRPr sz="1800">
              <a:solidFill>
                <a:schemeClr val="lt1"/>
              </a:solidFill>
              <a:highlight>
                <a:schemeClr val="dk1"/>
              </a:highlight>
            </a:endParaRPr>
          </a:p>
          <a:p>
            <a:pPr indent="0" lvl="0" marL="0" rtl="0" algn="l">
              <a:lnSpc>
                <a:spcPct val="115000"/>
              </a:lnSpc>
              <a:spcBef>
                <a:spcPts val="1500"/>
              </a:spcBef>
              <a:spcAft>
                <a:spcPts val="0"/>
              </a:spcAft>
              <a:buNone/>
            </a:pPr>
            <a:r>
              <a:rPr lang="en-US" sz="1800">
                <a:solidFill>
                  <a:schemeClr val="lt1"/>
                </a:solidFill>
                <a:highlight>
                  <a:schemeClr val="dk1"/>
                </a:highlight>
              </a:rPr>
              <a:t>    This initiative not only strives to improve user satisfaction but also anticipates a positive impact on company revenue. By facilitating user engagement with diverse courses, we envision a symbiotic relationship between learner contentment and business growth.</a:t>
            </a:r>
            <a:endParaRPr sz="1800">
              <a:solidFill>
                <a:schemeClr val="lt1"/>
              </a:solidFill>
              <a:highlight>
                <a:schemeClr val="dk1"/>
              </a:highlight>
            </a:endParaRPr>
          </a:p>
          <a:p>
            <a:pPr indent="0" lvl="0" marL="0" rtl="0" algn="l">
              <a:spcBef>
                <a:spcPts val="1500"/>
              </a:spcBef>
              <a:spcAft>
                <a:spcPts val="0"/>
              </a:spcAft>
              <a:buNone/>
            </a:pPr>
            <a:r>
              <a:t/>
            </a:r>
            <a:endParaRPr sz="1700">
              <a:solidFill>
                <a:schemeClr val="dk2"/>
              </a:solidFill>
              <a:latin typeface="Nunito"/>
              <a:ea typeface="Nunito"/>
              <a:cs typeface="Nunito"/>
              <a:sym typeface="Nunito"/>
            </a:endParaRPr>
          </a:p>
        </p:txBody>
      </p:sp>
      <p:sp>
        <p:nvSpPr>
          <p:cNvPr id="313" name="Google Shape;313;p18"/>
          <p:cNvSpPr txBox="1"/>
          <p:nvPr/>
        </p:nvSpPr>
        <p:spPr>
          <a:xfrm>
            <a:off x="1345850" y="115300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Background</a:t>
            </a:r>
            <a:r>
              <a:rPr b="1" lang="en-US" sz="1900">
                <a:solidFill>
                  <a:schemeClr val="lt1"/>
                </a:solidFill>
                <a:latin typeface="Nunito"/>
                <a:ea typeface="Nunito"/>
                <a:cs typeface="Nunito"/>
                <a:sym typeface="Nunito"/>
              </a:rPr>
              <a:t>:</a:t>
            </a:r>
            <a:endParaRPr b="1" sz="1900">
              <a:solidFill>
                <a:schemeClr val="lt1"/>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45"/>
          <p:cNvPicPr preferRelativeResize="0"/>
          <p:nvPr/>
        </p:nvPicPr>
        <p:blipFill>
          <a:blip r:embed="rId3">
            <a:alphaModFix/>
          </a:blip>
          <a:stretch>
            <a:fillRect/>
          </a:stretch>
        </p:blipFill>
        <p:spPr>
          <a:xfrm>
            <a:off x="3096900" y="2336436"/>
            <a:ext cx="7813156" cy="2037213"/>
          </a:xfrm>
          <a:prstGeom prst="rect">
            <a:avLst/>
          </a:prstGeom>
          <a:noFill/>
          <a:ln>
            <a:noFill/>
          </a:ln>
        </p:spPr>
      </p:pic>
      <p:pic>
        <p:nvPicPr>
          <p:cNvPr id="604" name="Google Shape;604;p45"/>
          <p:cNvPicPr preferRelativeResize="0"/>
          <p:nvPr/>
        </p:nvPicPr>
        <p:blipFill>
          <a:blip r:embed="rId4">
            <a:alphaModFix/>
          </a:blip>
          <a:stretch>
            <a:fillRect/>
          </a:stretch>
        </p:blipFill>
        <p:spPr>
          <a:xfrm>
            <a:off x="2445725" y="4568634"/>
            <a:ext cx="2276475" cy="981075"/>
          </a:xfrm>
          <a:prstGeom prst="rect">
            <a:avLst/>
          </a:prstGeom>
          <a:noFill/>
          <a:ln>
            <a:noFill/>
          </a:ln>
        </p:spPr>
      </p:pic>
      <p:pic>
        <p:nvPicPr>
          <p:cNvPr id="605" name="Google Shape;605;p45"/>
          <p:cNvPicPr preferRelativeResize="0"/>
          <p:nvPr/>
        </p:nvPicPr>
        <p:blipFill>
          <a:blip r:embed="rId5">
            <a:alphaModFix/>
          </a:blip>
          <a:stretch>
            <a:fillRect/>
          </a:stretch>
        </p:blipFill>
        <p:spPr>
          <a:xfrm>
            <a:off x="4722200" y="4726284"/>
            <a:ext cx="4514850" cy="438150"/>
          </a:xfrm>
          <a:prstGeom prst="rect">
            <a:avLst/>
          </a:prstGeom>
          <a:noFill/>
          <a:ln>
            <a:noFill/>
          </a:ln>
        </p:spPr>
      </p:pic>
      <p:pic>
        <p:nvPicPr>
          <p:cNvPr id="606" name="Google Shape;606;p45"/>
          <p:cNvPicPr preferRelativeResize="0"/>
          <p:nvPr/>
        </p:nvPicPr>
        <p:blipFill>
          <a:blip r:embed="rId6">
            <a:alphaModFix/>
          </a:blip>
          <a:stretch>
            <a:fillRect/>
          </a:stretch>
        </p:blipFill>
        <p:spPr>
          <a:xfrm>
            <a:off x="9237050" y="4695313"/>
            <a:ext cx="1262901" cy="500075"/>
          </a:xfrm>
          <a:prstGeom prst="rect">
            <a:avLst/>
          </a:prstGeom>
          <a:noFill/>
          <a:ln>
            <a:noFill/>
          </a:ln>
        </p:spPr>
      </p:pic>
      <p:sp>
        <p:nvSpPr>
          <p:cNvPr id="607" name="Google Shape;607;p45"/>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NMF based recommender system</a:t>
            </a:r>
            <a:endParaRPr sz="3000">
              <a:solidFill>
                <a:schemeClr val="dk2"/>
              </a:solidFill>
            </a:endParaRPr>
          </a:p>
        </p:txBody>
      </p:sp>
      <p:sp>
        <p:nvSpPr>
          <p:cNvPr id="608" name="Google Shape;608;p45"/>
          <p:cNvSpPr txBox="1"/>
          <p:nvPr/>
        </p:nvSpPr>
        <p:spPr>
          <a:xfrm>
            <a:off x="838475" y="33777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09" name="Google Shape;609;p45"/>
          <p:cNvSpPr/>
          <p:nvPr/>
        </p:nvSpPr>
        <p:spPr>
          <a:xfrm>
            <a:off x="762275" y="2236401"/>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Non-negative Matrix Factorization</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latin typeface="Arial"/>
              <a:ea typeface="Arial"/>
              <a:cs typeface="Arial"/>
              <a:sym typeface="Arial"/>
            </a:endParaRPr>
          </a:p>
        </p:txBody>
      </p:sp>
      <p:sp>
        <p:nvSpPr>
          <p:cNvPr id="616" name="Google Shape;616;p46"/>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course_rating</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enrollment,</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course_ratings</a:t>
            </a:r>
            <a:endParaRPr sz="1600">
              <a:solidFill>
                <a:schemeClr val="dk2"/>
              </a:solidFill>
              <a:latin typeface="Nunito"/>
              <a:ea typeface="Nunito"/>
              <a:cs typeface="Nunito"/>
              <a:sym typeface="Nunito"/>
            </a:endParaRPr>
          </a:p>
        </p:txBody>
      </p:sp>
      <p:sp>
        <p:nvSpPr>
          <p:cNvPr id="617" name="Google Shape;617;p46"/>
          <p:cNvSpPr txBox="1"/>
          <p:nvPr/>
        </p:nvSpPr>
        <p:spPr>
          <a:xfrm>
            <a:off x="3970100" y="3114375"/>
            <a:ext cx="1951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and items such as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18" name="Google Shape;618;p46"/>
          <p:cNvSpPr txBox="1"/>
          <p:nvPr/>
        </p:nvSpPr>
        <p:spPr>
          <a:xfrm>
            <a:off x="6237775" y="3114375"/>
            <a:ext cx="1951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 using Neural Network(NN)</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19" name="Google Shape;619;p46"/>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Dot-product the latent features of users and items to get an estimated rating</a:t>
            </a:r>
            <a:endParaRPr sz="1600">
              <a:solidFill>
                <a:schemeClr val="dk2"/>
              </a:solidFill>
              <a:latin typeface="Nunito"/>
              <a:ea typeface="Nunito"/>
              <a:cs typeface="Nunito"/>
              <a:sym typeface="Nunito"/>
            </a:endParaRPr>
          </a:p>
        </p:txBody>
      </p:sp>
      <p:cxnSp>
        <p:nvCxnSpPr>
          <p:cNvPr id="620" name="Google Shape;620;p46"/>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621" name="Google Shape;621;p46"/>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622" name="Google Shape;622;p46"/>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623" name="Google Shape;623;p46"/>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624" name="Google Shape;624;p46"/>
          <p:cNvSpPr/>
          <p:nvPr/>
        </p:nvSpPr>
        <p:spPr>
          <a:xfrm>
            <a:off x="6237775" y="1973076"/>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NN encoder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46"/>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a:p>
        </p:txBody>
      </p:sp>
      <p:cxnSp>
        <p:nvCxnSpPr>
          <p:cNvPr id="626" name="Google Shape;626;p46"/>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7"/>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latin typeface="Arial"/>
              <a:ea typeface="Arial"/>
              <a:cs typeface="Arial"/>
              <a:sym typeface="Arial"/>
            </a:endParaRPr>
          </a:p>
        </p:txBody>
      </p:sp>
      <p:sp>
        <p:nvSpPr>
          <p:cNvPr id="633" name="Google Shape;633;p47"/>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and items such as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34" name="Google Shape;634;p47"/>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 </a:t>
            </a:r>
            <a:endParaRPr sz="1800">
              <a:solidFill>
                <a:schemeClr val="dk1"/>
              </a:solidFill>
              <a:latin typeface="Calibri"/>
              <a:ea typeface="Calibri"/>
              <a:cs typeface="Calibri"/>
              <a:sym typeface="Calibri"/>
            </a:endParaRPr>
          </a:p>
        </p:txBody>
      </p:sp>
      <p:pic>
        <p:nvPicPr>
          <p:cNvPr id="635" name="Google Shape;635;p47"/>
          <p:cNvPicPr preferRelativeResize="0"/>
          <p:nvPr/>
        </p:nvPicPr>
        <p:blipFill>
          <a:blip r:embed="rId3">
            <a:alphaModFix/>
          </a:blip>
          <a:stretch>
            <a:fillRect/>
          </a:stretch>
        </p:blipFill>
        <p:spPr>
          <a:xfrm>
            <a:off x="3863700" y="1982325"/>
            <a:ext cx="6331751" cy="4284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48"/>
          <p:cNvPicPr preferRelativeResize="0"/>
          <p:nvPr/>
        </p:nvPicPr>
        <p:blipFill>
          <a:blip r:embed="rId3">
            <a:alphaModFix/>
          </a:blip>
          <a:stretch>
            <a:fillRect/>
          </a:stretch>
        </p:blipFill>
        <p:spPr>
          <a:xfrm>
            <a:off x="3096900" y="2336436"/>
            <a:ext cx="7813156" cy="2037213"/>
          </a:xfrm>
          <a:prstGeom prst="rect">
            <a:avLst/>
          </a:prstGeom>
          <a:noFill/>
          <a:ln>
            <a:noFill/>
          </a:ln>
        </p:spPr>
      </p:pic>
      <p:pic>
        <p:nvPicPr>
          <p:cNvPr id="642" name="Google Shape;642;p48"/>
          <p:cNvPicPr preferRelativeResize="0"/>
          <p:nvPr/>
        </p:nvPicPr>
        <p:blipFill>
          <a:blip r:embed="rId4">
            <a:alphaModFix/>
          </a:blip>
          <a:stretch>
            <a:fillRect/>
          </a:stretch>
        </p:blipFill>
        <p:spPr>
          <a:xfrm>
            <a:off x="2445725" y="4568634"/>
            <a:ext cx="2276475" cy="981075"/>
          </a:xfrm>
          <a:prstGeom prst="rect">
            <a:avLst/>
          </a:prstGeom>
          <a:noFill/>
          <a:ln>
            <a:noFill/>
          </a:ln>
        </p:spPr>
      </p:pic>
      <p:pic>
        <p:nvPicPr>
          <p:cNvPr id="643" name="Google Shape;643;p48"/>
          <p:cNvPicPr preferRelativeResize="0"/>
          <p:nvPr/>
        </p:nvPicPr>
        <p:blipFill>
          <a:blip r:embed="rId5">
            <a:alphaModFix/>
          </a:blip>
          <a:stretch>
            <a:fillRect/>
          </a:stretch>
        </p:blipFill>
        <p:spPr>
          <a:xfrm>
            <a:off x="4722200" y="4726284"/>
            <a:ext cx="4514850" cy="438150"/>
          </a:xfrm>
          <a:prstGeom prst="rect">
            <a:avLst/>
          </a:prstGeom>
          <a:noFill/>
          <a:ln>
            <a:noFill/>
          </a:ln>
        </p:spPr>
      </p:pic>
      <p:pic>
        <p:nvPicPr>
          <p:cNvPr id="644" name="Google Shape;644;p48"/>
          <p:cNvPicPr preferRelativeResize="0"/>
          <p:nvPr/>
        </p:nvPicPr>
        <p:blipFill>
          <a:blip r:embed="rId6">
            <a:alphaModFix/>
          </a:blip>
          <a:stretch>
            <a:fillRect/>
          </a:stretch>
        </p:blipFill>
        <p:spPr>
          <a:xfrm>
            <a:off x="9237050" y="4695313"/>
            <a:ext cx="1262901" cy="500075"/>
          </a:xfrm>
          <a:prstGeom prst="rect">
            <a:avLst/>
          </a:prstGeom>
          <a:noFill/>
          <a:ln>
            <a:noFill/>
          </a:ln>
        </p:spPr>
      </p:pic>
      <p:sp>
        <p:nvSpPr>
          <p:cNvPr id="645" name="Google Shape;645;p48"/>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endParaRPr>
          </a:p>
        </p:txBody>
      </p:sp>
      <p:sp>
        <p:nvSpPr>
          <p:cNvPr id="646" name="Google Shape;646;p48"/>
          <p:cNvSpPr txBox="1"/>
          <p:nvPr/>
        </p:nvSpPr>
        <p:spPr>
          <a:xfrm>
            <a:off x="838475" y="33015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 using Neural Network(NN)</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47" name="Google Shape;647;p48"/>
          <p:cNvSpPr/>
          <p:nvPr/>
        </p:nvSpPr>
        <p:spPr>
          <a:xfrm>
            <a:off x="762275" y="2236400"/>
            <a:ext cx="1846500" cy="75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NN encoder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endParaRPr>
          </a:p>
        </p:txBody>
      </p:sp>
      <p:sp>
        <p:nvSpPr>
          <p:cNvPr id="654" name="Google Shape;654;p49"/>
          <p:cNvSpPr txBox="1"/>
          <p:nvPr/>
        </p:nvSpPr>
        <p:spPr>
          <a:xfrm>
            <a:off x="838475" y="33015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 using Neural Network(NN)</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55" name="Google Shape;655;p49"/>
          <p:cNvSpPr/>
          <p:nvPr/>
        </p:nvSpPr>
        <p:spPr>
          <a:xfrm>
            <a:off x="762275" y="2236400"/>
            <a:ext cx="1846500" cy="75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NN encoder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656" name="Google Shape;656;p49"/>
          <p:cNvPicPr preferRelativeResize="0"/>
          <p:nvPr/>
        </p:nvPicPr>
        <p:blipFill>
          <a:blip r:embed="rId3">
            <a:alphaModFix/>
          </a:blip>
          <a:stretch>
            <a:fillRect/>
          </a:stretch>
        </p:blipFill>
        <p:spPr>
          <a:xfrm>
            <a:off x="4078048" y="1988250"/>
            <a:ext cx="6090650" cy="4203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0"/>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endParaRPr>
          </a:p>
        </p:txBody>
      </p:sp>
      <p:sp>
        <p:nvSpPr>
          <p:cNvPr id="663" name="Google Shape;663;p50"/>
          <p:cNvSpPr txBox="1"/>
          <p:nvPr/>
        </p:nvSpPr>
        <p:spPr>
          <a:xfrm>
            <a:off x="838475" y="33015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Dot-product the latent features of users and items to get an estimated rating</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64" name="Google Shape;664;p50"/>
          <p:cNvSpPr/>
          <p:nvPr/>
        </p:nvSpPr>
        <p:spPr>
          <a:xfrm>
            <a:off x="762275" y="2236400"/>
            <a:ext cx="1846500" cy="75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665" name="Google Shape;665;p50"/>
          <p:cNvPicPr preferRelativeResize="0"/>
          <p:nvPr/>
        </p:nvPicPr>
        <p:blipFill>
          <a:blip r:embed="rId3">
            <a:alphaModFix/>
          </a:blip>
          <a:stretch>
            <a:fillRect/>
          </a:stretch>
        </p:blipFill>
        <p:spPr>
          <a:xfrm>
            <a:off x="3766550" y="2236400"/>
            <a:ext cx="6485599" cy="3792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Compare the performance of collaborative-filtering models</a:t>
            </a:r>
            <a:endParaRPr sz="3000">
              <a:solidFill>
                <a:schemeClr val="dk2"/>
              </a:solidFill>
            </a:endParaRPr>
          </a:p>
        </p:txBody>
      </p:sp>
      <p:pic>
        <p:nvPicPr>
          <p:cNvPr id="671" name="Google Shape;671;p51"/>
          <p:cNvPicPr preferRelativeResize="0"/>
          <p:nvPr/>
        </p:nvPicPr>
        <p:blipFill>
          <a:blip r:embed="rId3">
            <a:alphaModFix/>
          </a:blip>
          <a:stretch>
            <a:fillRect/>
          </a:stretch>
        </p:blipFill>
        <p:spPr>
          <a:xfrm>
            <a:off x="2719400" y="1301225"/>
            <a:ext cx="6753200" cy="5091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2"/>
          <p:cNvSpPr txBox="1"/>
          <p:nvPr>
            <p:ph type="title"/>
          </p:nvPr>
        </p:nvSpPr>
        <p:spPr>
          <a:xfrm>
            <a:off x="2317875" y="1064125"/>
            <a:ext cx="3234000" cy="816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0" lang="en-US" sz="3366">
                <a:latin typeface="Arial"/>
                <a:ea typeface="Arial"/>
                <a:cs typeface="Arial"/>
                <a:sym typeface="Arial"/>
              </a:rPr>
              <a:t>Conclusions</a:t>
            </a:r>
            <a:endParaRPr b="0" sz="3366">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7" name="Google Shape;677;p52"/>
          <p:cNvSpPr txBox="1"/>
          <p:nvPr>
            <p:ph idx="1" type="body"/>
          </p:nvPr>
        </p:nvSpPr>
        <p:spPr>
          <a:xfrm>
            <a:off x="1592098" y="2102499"/>
            <a:ext cx="9007800" cy="3996900"/>
          </a:xfrm>
          <a:prstGeom prst="rect">
            <a:avLst/>
          </a:prstGeom>
        </p:spPr>
        <p:txBody>
          <a:bodyPr anchorCtr="0" anchor="t" bIns="121900" lIns="121900" spcFirstLastPara="1" rIns="121900" wrap="square" tIns="121900">
            <a:normAutofit fontScale="85000" lnSpcReduction="10000"/>
          </a:bodyPr>
          <a:lstStyle/>
          <a:p>
            <a:pPr indent="-407352" lvl="0" marL="609600" rtl="0" algn="l">
              <a:lnSpc>
                <a:spcPct val="100000"/>
              </a:lnSpc>
              <a:spcBef>
                <a:spcPts val="0"/>
              </a:spcBef>
              <a:spcAft>
                <a:spcPts val="0"/>
              </a:spcAft>
              <a:buSzPct val="100000"/>
              <a:buChar char="●"/>
            </a:pPr>
            <a:r>
              <a:rPr lang="en-US" sz="1900">
                <a:latin typeface="Nunito"/>
                <a:ea typeface="Nunito"/>
                <a:cs typeface="Nunito"/>
                <a:sym typeface="Nunito"/>
              </a:rPr>
              <a:t>We can </a:t>
            </a:r>
            <a:r>
              <a:rPr lang="en-US" sz="1900"/>
              <a:t>recommend courses based</a:t>
            </a:r>
            <a:r>
              <a:rPr lang="en-US" sz="1900">
                <a:latin typeface="Nunito"/>
                <a:ea typeface="Nunito"/>
                <a:cs typeface="Nunito"/>
                <a:sym typeface="Nunito"/>
              </a:rPr>
              <a:t> on the </a:t>
            </a:r>
            <a:r>
              <a:rPr lang="en-US" sz="1900"/>
              <a:t>similarity in</a:t>
            </a:r>
            <a:r>
              <a:rPr lang="en-US" sz="1900">
                <a:latin typeface="Nunito"/>
                <a:ea typeface="Nunito"/>
                <a:cs typeface="Nunito"/>
                <a:sym typeface="Nunito"/>
              </a:rPr>
              <a:t> genre in their profiles and suggest courses</a:t>
            </a:r>
            <a:r>
              <a:rPr lang="en-US" sz="1900"/>
              <a:t> or based on the similarity in the enrollments of the users and suggest courses.</a:t>
            </a:r>
            <a:endParaRPr sz="1900"/>
          </a:p>
          <a:p>
            <a:pPr indent="-407352" lvl="0" marL="609600" rtl="0" algn="l">
              <a:lnSpc>
                <a:spcPct val="100000"/>
              </a:lnSpc>
              <a:spcBef>
                <a:spcPts val="1300"/>
              </a:spcBef>
              <a:spcAft>
                <a:spcPts val="0"/>
              </a:spcAft>
              <a:buSzPct val="100000"/>
              <a:buChar char="●"/>
            </a:pPr>
            <a:r>
              <a:rPr lang="en-US" sz="1900"/>
              <a:t>Grouping users according to the genre in their profiles allows us to recommend courses that are popular within the same cluster.</a:t>
            </a:r>
            <a:endParaRPr sz="1900"/>
          </a:p>
          <a:p>
            <a:pPr indent="-407352" lvl="0" marL="609600" rtl="0" algn="l">
              <a:lnSpc>
                <a:spcPct val="100000"/>
              </a:lnSpc>
              <a:spcBef>
                <a:spcPts val="1300"/>
              </a:spcBef>
              <a:spcAft>
                <a:spcPts val="0"/>
              </a:spcAft>
              <a:buSzPct val="100000"/>
              <a:buChar char="●"/>
            </a:pPr>
            <a:r>
              <a:rPr lang="en-US" sz="1900">
                <a:latin typeface="Nunito"/>
                <a:ea typeface="Nunito"/>
                <a:cs typeface="Nunito"/>
                <a:sym typeface="Nunito"/>
              </a:rPr>
              <a:t>Applying PCA to user profile feature vectors can decrease dimensions, consequently reducing computational power requirements.</a:t>
            </a:r>
            <a:endParaRPr sz="1900"/>
          </a:p>
          <a:p>
            <a:pPr indent="-407352" lvl="0" marL="609600" rtl="0" algn="l">
              <a:spcBef>
                <a:spcPts val="1300"/>
              </a:spcBef>
              <a:spcAft>
                <a:spcPts val="0"/>
              </a:spcAft>
              <a:buSzPct val="100000"/>
              <a:buChar char="●"/>
            </a:pPr>
            <a:r>
              <a:rPr lang="en-US" sz="1900"/>
              <a:t>Course recommendations can be generated by predicting course ratings through KNN-based collaborative filtering.</a:t>
            </a:r>
            <a:endParaRPr sz="1900"/>
          </a:p>
          <a:p>
            <a:pPr indent="-407352" lvl="0" marL="609600" rtl="0" algn="l">
              <a:spcBef>
                <a:spcPts val="1300"/>
              </a:spcBef>
              <a:spcAft>
                <a:spcPts val="0"/>
              </a:spcAft>
              <a:buSzPct val="100000"/>
              <a:buChar char="●"/>
            </a:pPr>
            <a:r>
              <a:rPr lang="en-US" sz="1900"/>
              <a:t>Deriving latent user and item features through Non-negative Matrix Factorization (NMF) or Neural Network (NN) allows us to estimate course ratings and, hence, recommend courses.</a:t>
            </a:r>
            <a:endParaRPr sz="1900"/>
          </a:p>
          <a:p>
            <a:pPr indent="0" lvl="0" marL="60960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3"/>
          <p:cNvSpPr txBox="1"/>
          <p:nvPr>
            <p:ph type="title"/>
          </p:nvPr>
        </p:nvSpPr>
        <p:spPr>
          <a:xfrm>
            <a:off x="2317867" y="1064133"/>
            <a:ext cx="12498900" cy="1776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0" lang="en-US" sz="3000">
                <a:latin typeface="Arial"/>
                <a:ea typeface="Arial"/>
                <a:cs typeface="Arial"/>
                <a:sym typeface="Arial"/>
              </a:rPr>
              <a:t>Outlook - Possible issues</a:t>
            </a:r>
            <a:endParaRPr b="0" sz="3000">
              <a:latin typeface="Arial"/>
              <a:ea typeface="Arial"/>
              <a:cs typeface="Arial"/>
              <a:sym typeface="Arial"/>
            </a:endParaRPr>
          </a:p>
        </p:txBody>
      </p:sp>
      <p:sp>
        <p:nvSpPr>
          <p:cNvPr id="683" name="Google Shape;683;p53"/>
          <p:cNvSpPr txBox="1"/>
          <p:nvPr>
            <p:ph idx="1" type="body"/>
          </p:nvPr>
        </p:nvSpPr>
        <p:spPr>
          <a:xfrm>
            <a:off x="1730000" y="1667600"/>
            <a:ext cx="8973600" cy="4510800"/>
          </a:xfrm>
          <a:prstGeom prst="rect">
            <a:avLst/>
          </a:prstGeom>
        </p:spPr>
        <p:txBody>
          <a:bodyPr anchorCtr="0" anchor="t" bIns="121900" lIns="121900" spcFirstLastPara="1" rIns="121900" wrap="square" tIns="121900">
            <a:normAutofit lnSpcReduction="10000"/>
          </a:bodyPr>
          <a:lstStyle/>
          <a:p>
            <a:pPr indent="0" lvl="0" marL="0" rtl="0" algn="l">
              <a:spcBef>
                <a:spcPts val="0"/>
              </a:spcBef>
              <a:spcAft>
                <a:spcPts val="0"/>
              </a:spcAft>
              <a:buNone/>
            </a:pPr>
            <a:r>
              <a:t/>
            </a:r>
            <a:endParaRPr b="1" sz="2000"/>
          </a:p>
          <a:p>
            <a:pPr indent="-412750" lvl="0" marL="609600" rtl="0" algn="l">
              <a:spcBef>
                <a:spcPts val="1600"/>
              </a:spcBef>
              <a:spcAft>
                <a:spcPts val="0"/>
              </a:spcAft>
              <a:buSzPts val="1700"/>
              <a:buChar char="●"/>
            </a:pPr>
            <a:r>
              <a:rPr b="1" lang="en-US"/>
              <a:t>Cluster Interpretability: </a:t>
            </a:r>
            <a:r>
              <a:rPr lang="en-US"/>
              <a:t>Understanding and interpreting the meaning of clusters can be difficult. Without clear domain knowledge, it might be challenging to explain why certain items or users are grouped together.</a:t>
            </a:r>
            <a:endParaRPr/>
          </a:p>
          <a:p>
            <a:pPr indent="-412750" lvl="0" marL="609600" rtl="0" algn="l">
              <a:spcBef>
                <a:spcPts val="1300"/>
              </a:spcBef>
              <a:spcAft>
                <a:spcPts val="0"/>
              </a:spcAft>
              <a:buSzPts val="1700"/>
              <a:buChar char="●"/>
            </a:pPr>
            <a:r>
              <a:rPr b="1" lang="en-US"/>
              <a:t>Dynamic Nature of Data: </a:t>
            </a:r>
            <a:r>
              <a:rPr lang="en-US"/>
              <a:t>User preferences and item popularity can change over time. Unsupervised models might struggle to adapt to dynamic shifts in user behavior and preferences.</a:t>
            </a:r>
            <a:endParaRPr/>
          </a:p>
          <a:p>
            <a:pPr indent="-412750" lvl="0" marL="609600" rtl="0" algn="l">
              <a:spcBef>
                <a:spcPts val="1300"/>
              </a:spcBef>
              <a:spcAft>
                <a:spcPts val="0"/>
              </a:spcAft>
              <a:buSzPts val="1700"/>
              <a:buChar char="●"/>
            </a:pPr>
            <a:r>
              <a:rPr b="1" lang="en-US"/>
              <a:t>Lack of Personalization: </a:t>
            </a:r>
            <a:r>
              <a:rPr lang="en-US"/>
              <a:t>Traditional clustering methods might not capture individual user preferences well, leading to less personalized recommendations.</a:t>
            </a:r>
            <a:endParaRPr/>
          </a:p>
          <a:p>
            <a:pPr indent="-412750" lvl="0" marL="609600" rtl="0" algn="l">
              <a:spcBef>
                <a:spcPts val="1300"/>
              </a:spcBef>
              <a:spcAft>
                <a:spcPts val="0"/>
              </a:spcAft>
              <a:buSzPts val="1700"/>
              <a:buChar char="●"/>
            </a:pPr>
            <a:r>
              <a:rPr b="1" lang="en-US"/>
              <a:t>Evaluation Metrics: </a:t>
            </a:r>
            <a:r>
              <a:rPr lang="en-US"/>
              <a:t>Selecting appropriate evaluation metrics for unsupervised recommendation systems is challenging. Defining what constitutes a "good" clustering can be subjective.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2317867" y="1064133"/>
            <a:ext cx="12498900" cy="1776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0" lang="en-US" sz="3000">
                <a:latin typeface="Arial"/>
                <a:ea typeface="Arial"/>
                <a:cs typeface="Arial"/>
                <a:sym typeface="Arial"/>
              </a:rPr>
              <a:t>Outlook -Possible solutions:</a:t>
            </a:r>
            <a:endParaRPr b="0" sz="3000">
              <a:latin typeface="Arial"/>
              <a:ea typeface="Arial"/>
              <a:cs typeface="Arial"/>
              <a:sym typeface="Arial"/>
            </a:endParaRPr>
          </a:p>
        </p:txBody>
      </p:sp>
      <p:sp>
        <p:nvSpPr>
          <p:cNvPr id="689" name="Google Shape;689;p54"/>
          <p:cNvSpPr txBox="1"/>
          <p:nvPr>
            <p:ph idx="1" type="body"/>
          </p:nvPr>
        </p:nvSpPr>
        <p:spPr>
          <a:xfrm>
            <a:off x="1730000" y="2201000"/>
            <a:ext cx="8973600" cy="4510800"/>
          </a:xfrm>
          <a:prstGeom prst="rect">
            <a:avLst/>
          </a:prstGeom>
        </p:spPr>
        <p:txBody>
          <a:bodyPr anchorCtr="0" anchor="t" bIns="121900" lIns="121900" spcFirstLastPara="1" rIns="121900" wrap="square" tIns="121900">
            <a:normAutofit/>
          </a:bodyPr>
          <a:lstStyle/>
          <a:p>
            <a:pPr indent="-412750" lvl="0" marL="609600" rtl="0" algn="l">
              <a:spcBef>
                <a:spcPts val="0"/>
              </a:spcBef>
              <a:spcAft>
                <a:spcPts val="0"/>
              </a:spcAft>
              <a:buSzPts val="1700"/>
              <a:buChar char="●"/>
            </a:pPr>
            <a:r>
              <a:rPr b="1" lang="en-US"/>
              <a:t>Cluster Interpretability: </a:t>
            </a:r>
            <a:r>
              <a:rPr lang="en-US"/>
              <a:t>Gather user-generated course ratings and construct an interpretable supervised machine learning model, such as a decision tree, to elucidate the characteristics of the identified clusters.</a:t>
            </a:r>
            <a:endParaRPr/>
          </a:p>
          <a:p>
            <a:pPr indent="-412750" lvl="0" marL="609600" rtl="0" algn="l">
              <a:spcBef>
                <a:spcPts val="1300"/>
              </a:spcBef>
              <a:spcAft>
                <a:spcPts val="0"/>
              </a:spcAft>
              <a:buSzPts val="1700"/>
              <a:buChar char="●"/>
            </a:pPr>
            <a:r>
              <a:rPr b="1" lang="en-US"/>
              <a:t>Dynamic Nature of Data: </a:t>
            </a:r>
            <a:r>
              <a:rPr lang="en-US"/>
              <a:t>Periodically retrain the model with updated data to adapt to changes in user preferences and item popularity over time.</a:t>
            </a:r>
            <a:endParaRPr/>
          </a:p>
          <a:p>
            <a:pPr indent="-412750" lvl="0" marL="609600" rtl="0" algn="l">
              <a:spcBef>
                <a:spcPts val="1300"/>
              </a:spcBef>
              <a:spcAft>
                <a:spcPts val="0"/>
              </a:spcAft>
              <a:buSzPts val="1700"/>
              <a:buChar char="●"/>
            </a:pPr>
            <a:r>
              <a:rPr b="1" lang="en-US"/>
              <a:t>Lack of Personalization: </a:t>
            </a:r>
            <a:r>
              <a:rPr lang="en-US"/>
              <a:t>Combine clustering with user-specific features or collaborative filtering methods to enhance the personalization of recommendations.</a:t>
            </a:r>
            <a:endParaRPr/>
          </a:p>
          <a:p>
            <a:pPr indent="-412750" lvl="0" marL="609600" rtl="0" algn="l">
              <a:spcBef>
                <a:spcPts val="1300"/>
              </a:spcBef>
              <a:spcAft>
                <a:spcPts val="0"/>
              </a:spcAft>
              <a:buSzPts val="1700"/>
              <a:buChar char="●"/>
            </a:pPr>
            <a:r>
              <a:rPr b="1" lang="en-US"/>
              <a:t>Evaluation Metrics: </a:t>
            </a:r>
            <a:r>
              <a:rPr lang="en-US"/>
              <a:t>Define and use appropriate evaluation metrics based on the specific goals of the recommendation system. Incorporate user feedback and conduct A/B testing to assess the real-world impact of recommendations. Additionally, assessing supervised learning score prediction accuracy can offer a valuable method for evaluating the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 name="Shape 317"/>
        <p:cNvGrpSpPr/>
        <p:nvPr/>
      </p:nvGrpSpPr>
      <p:grpSpPr>
        <a:xfrm>
          <a:off x="0" y="0"/>
          <a:ext cx="0" cy="0"/>
          <a:chOff x="0" y="0"/>
          <a:chExt cx="0" cy="0"/>
        </a:xfrm>
      </p:grpSpPr>
      <p:sp>
        <p:nvSpPr>
          <p:cNvPr id="318" name="Google Shape;318;p19"/>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19" name="Google Shape;319;p19"/>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lt1"/>
                </a:solidFill>
                <a:latin typeface="Arial"/>
                <a:ea typeface="Arial"/>
                <a:cs typeface="Arial"/>
                <a:sym typeface="Arial"/>
              </a:rPr>
              <a:t>Introduction</a:t>
            </a:r>
            <a:endParaRPr sz="3000">
              <a:solidFill>
                <a:schemeClr val="lt1"/>
              </a:solidFill>
              <a:latin typeface="IBM Plex Mono SemiBold"/>
              <a:ea typeface="IBM Plex Mono SemiBold"/>
              <a:cs typeface="IBM Plex Mono SemiBold"/>
              <a:sym typeface="IBM Plex Mono SemiBold"/>
            </a:endParaRPr>
          </a:p>
        </p:txBody>
      </p:sp>
      <p:sp>
        <p:nvSpPr>
          <p:cNvPr id="320" name="Google Shape;320;p19"/>
          <p:cNvSpPr txBox="1"/>
          <p:nvPr/>
        </p:nvSpPr>
        <p:spPr>
          <a:xfrm>
            <a:off x="1423125" y="1788475"/>
            <a:ext cx="9339900" cy="414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Limited Course Discoverability: Users face challenges in discovering new and relevant courses that align with their interests and learning goals, leading to a suboptimal learning experience.</a:t>
            </a:r>
            <a:endParaRPr sz="1600">
              <a:solidFill>
                <a:schemeClr val="lt1"/>
              </a:solidFill>
            </a:endParaRPr>
          </a:p>
          <a:p>
            <a:pPr indent="0" lvl="0" marL="457200" rtl="0" algn="l">
              <a:lnSpc>
                <a:spcPct val="115000"/>
              </a:lnSpc>
              <a:spcBef>
                <a:spcPts val="150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Underutilized Learning Paths: The absence of personalized recommendations may result in users not fully realizing the potential of a structured learning path, hindering their educational progression and engagement</a:t>
            </a:r>
            <a:r>
              <a:rPr lang="en-US" sz="1600">
                <a:solidFill>
                  <a:schemeClr val="lt1"/>
                </a:solidFill>
              </a:rPr>
              <a:t>.</a:t>
            </a:r>
            <a:endParaRPr sz="1600">
              <a:solidFill>
                <a:schemeClr val="lt1"/>
              </a:solidFill>
            </a:endParaRPr>
          </a:p>
          <a:p>
            <a:pPr indent="0" lvl="0" marL="457200" rtl="0" algn="l">
              <a:lnSpc>
                <a:spcPct val="115000"/>
              </a:lnSpc>
              <a:spcBef>
                <a:spcPts val="150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Revenue Growth Opportunities: The current lack of an effective recommender system may be limiting the company's revenue potential, as user interactions with courses could be suboptimal.</a:t>
            </a:r>
            <a:endParaRPr sz="1600">
              <a:solidFill>
                <a:schemeClr val="lt1"/>
              </a:solidFill>
            </a:endParaRPr>
          </a:p>
          <a:p>
            <a:pPr indent="0" lvl="0" marL="0" rtl="0" algn="l">
              <a:spcBef>
                <a:spcPts val="1500"/>
              </a:spcBef>
              <a:spcAft>
                <a:spcPts val="0"/>
              </a:spcAft>
              <a:buNone/>
            </a:pPr>
            <a:r>
              <a:t/>
            </a:r>
            <a:endParaRPr sz="1500">
              <a:solidFill>
                <a:schemeClr val="lt1"/>
              </a:solidFill>
              <a:latin typeface="Nunito"/>
              <a:ea typeface="Nunito"/>
              <a:cs typeface="Nunito"/>
              <a:sym typeface="Nunito"/>
            </a:endParaRPr>
          </a:p>
        </p:txBody>
      </p:sp>
      <p:sp>
        <p:nvSpPr>
          <p:cNvPr id="321" name="Google Shape;321;p19"/>
          <p:cNvSpPr txBox="1"/>
          <p:nvPr/>
        </p:nvSpPr>
        <p:spPr>
          <a:xfrm>
            <a:off x="1345850" y="115300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Problem states:</a:t>
            </a:r>
            <a:endParaRPr b="1" sz="1900">
              <a:solidFill>
                <a:schemeClr val="lt1"/>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5"/>
          <p:cNvSpPr txBox="1"/>
          <p:nvPr>
            <p:ph idx="4294967295" type="body"/>
          </p:nvPr>
        </p:nvSpPr>
        <p:spPr>
          <a:xfrm>
            <a:off x="1843497" y="1627025"/>
            <a:ext cx="8505000" cy="429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1400"/>
              <a:t>Data source: </a:t>
            </a:r>
            <a:endParaRPr sz="1400"/>
          </a:p>
          <a:p>
            <a:pPr indent="0" lvl="0" marL="0" rtl="0" algn="l">
              <a:spcBef>
                <a:spcPts val="0"/>
              </a:spcBef>
              <a:spcAft>
                <a:spcPts val="0"/>
              </a:spcAft>
              <a:buNone/>
            </a:pPr>
            <a:r>
              <a:rPr lang="en-US" sz="1400" u="sng">
                <a:solidFill>
                  <a:schemeClr val="hlink"/>
                </a:solidFill>
                <a:hlinkClick r:id="rId3"/>
              </a:rPr>
              <a:t>https://cf-courses-data.s3.us.cloud-object-storage.appdomain.cloud/IBM-ML321EN-SkillsNetwork/labs/datasets/sim.csv</a:t>
            </a:r>
            <a:endParaRPr sz="1400"/>
          </a:p>
          <a:p>
            <a:pPr indent="0" lvl="0" marL="0" rtl="0" algn="l">
              <a:spcBef>
                <a:spcPts val="0"/>
              </a:spcBef>
              <a:spcAft>
                <a:spcPts val="0"/>
              </a:spcAft>
              <a:buNone/>
            </a:pPr>
            <a:r>
              <a:rPr lang="en-US" sz="1400" u="sng">
                <a:solidFill>
                  <a:schemeClr val="hlink"/>
                </a:solidFill>
                <a:hlinkClick r:id="rId4"/>
              </a:rPr>
              <a:t>https://cf-courses-data.s3.us.cloud-object-storage.appdomain.cloud/IBM-ML321EN-SkillsNetwork/labs/datasets/user_profile.csv</a:t>
            </a:r>
            <a:endParaRPr sz="1400"/>
          </a:p>
          <a:p>
            <a:pPr indent="0" lvl="0" marL="0" rtl="0" algn="l">
              <a:spcBef>
                <a:spcPts val="0"/>
              </a:spcBef>
              <a:spcAft>
                <a:spcPts val="0"/>
              </a:spcAft>
              <a:buNone/>
            </a:pPr>
            <a:r>
              <a:rPr lang="en-US" sz="1400" u="sng">
                <a:solidFill>
                  <a:schemeClr val="hlink"/>
                </a:solidFill>
                <a:hlinkClick r:id="rId5"/>
              </a:rPr>
              <a:t>https://cf-courses-data.s3.us.cloud-object-storage.appdomain.cloud/IBM-ML321EN-SkillsNetwork/labs/datasets/course_genre.csv</a:t>
            </a:r>
            <a:endParaRPr sz="1400"/>
          </a:p>
          <a:p>
            <a:pPr indent="0" lvl="0" marL="0" rtl="0" algn="l">
              <a:spcBef>
                <a:spcPts val="1600"/>
              </a:spcBef>
              <a:spcAft>
                <a:spcPts val="0"/>
              </a:spcAft>
              <a:buNone/>
            </a:pPr>
            <a:r>
              <a:rPr lang="en-US" sz="1400"/>
              <a:t>Courses: </a:t>
            </a:r>
            <a:endParaRPr sz="1400"/>
          </a:p>
          <a:p>
            <a:pPr indent="0" lvl="0" marL="0" rtl="0" algn="l">
              <a:spcBef>
                <a:spcPts val="0"/>
              </a:spcBef>
              <a:spcAft>
                <a:spcPts val="0"/>
              </a:spcAft>
              <a:buNone/>
            </a:pPr>
            <a:r>
              <a:rPr lang="en-US" sz="1400" u="sng">
                <a:solidFill>
                  <a:schemeClr val="hlink"/>
                </a:solidFill>
                <a:hlinkClick r:id="rId6"/>
              </a:rPr>
              <a:t>https://www.coursera.org/learn/ibm-unsupervised-machine-learning/home</a:t>
            </a:r>
            <a:endParaRPr sz="1400"/>
          </a:p>
          <a:p>
            <a:pPr indent="0" lvl="0" marL="0" rtl="0" algn="l">
              <a:spcBef>
                <a:spcPts val="1600"/>
              </a:spcBef>
              <a:spcAft>
                <a:spcPts val="0"/>
              </a:spcAft>
              <a:buNone/>
            </a:pPr>
            <a:r>
              <a:rPr lang="en-US" sz="1400"/>
              <a:t>Jupyter notebooks: </a:t>
            </a:r>
            <a:endParaRPr sz="1400"/>
          </a:p>
          <a:p>
            <a:pPr indent="0" lvl="0" marL="0" rtl="0" algn="l">
              <a:spcBef>
                <a:spcPts val="0"/>
              </a:spcBef>
              <a:spcAft>
                <a:spcPts val="1600"/>
              </a:spcAft>
              <a:buNone/>
            </a:pPr>
            <a:r>
              <a:rPr lang="en-US" sz="1400" u="sng">
                <a:solidFill>
                  <a:schemeClr val="hlink"/>
                </a:solidFill>
                <a:hlinkClick r:id="rId7"/>
              </a:rPr>
              <a:t>https://github.com/r95222023/IBM-Machine-Learning-Professional-Certificate/tree/main/Machine%20Learning%20Capstone</a:t>
            </a:r>
            <a:endParaRPr sz="1400"/>
          </a:p>
        </p:txBody>
      </p:sp>
      <p:sp>
        <p:nvSpPr>
          <p:cNvPr id="695" name="Google Shape;695;p55"/>
          <p:cNvSpPr txBox="1"/>
          <p:nvPr>
            <p:ph idx="4294967295" type="title"/>
          </p:nvPr>
        </p:nvSpPr>
        <p:spPr>
          <a:xfrm>
            <a:off x="838200" y="365125"/>
            <a:ext cx="10515600" cy="1325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None/>
            </a:pPr>
            <a:r>
              <a:rPr b="0" lang="en-US" sz="4000">
                <a:latin typeface="Arial"/>
                <a:ea typeface="Arial"/>
                <a:cs typeface="Arial"/>
                <a:sym typeface="Arial"/>
              </a:rPr>
              <a:t>Appendix</a:t>
            </a:r>
            <a:endParaRPr b="0" sz="4000">
              <a:latin typeface="Arial"/>
              <a:ea typeface="Arial"/>
              <a:cs typeface="Arial"/>
              <a:sym typeface="Arial"/>
            </a:endParaRPr>
          </a:p>
          <a:p>
            <a:pPr indent="0" lvl="0" marL="0" rtl="0" algn="l">
              <a:spcBef>
                <a:spcPts val="0"/>
              </a:spcBef>
              <a:spcAft>
                <a:spcPts val="0"/>
              </a:spcAft>
              <a:buNone/>
            </a:pPr>
            <a:r>
              <a:t/>
            </a:r>
            <a:endParaRPr sz="4000">
              <a:latin typeface="Arial"/>
              <a:ea typeface="Arial"/>
              <a:cs typeface="Arial"/>
              <a:sym typeface="Arial"/>
            </a:endParaRPr>
          </a:p>
          <a:p>
            <a:pPr indent="0" lvl="0" marL="0" rtl="0" algn="l">
              <a:spcBef>
                <a:spcPts val="0"/>
              </a:spcBef>
              <a:spcAft>
                <a:spcPts val="0"/>
              </a:spcAft>
              <a:buClr>
                <a:srgbClr val="0B49CB"/>
              </a:buClr>
              <a:buSzPct val="100000"/>
              <a:buFont typeface="Arial"/>
              <a:buNone/>
            </a:pPr>
            <a:r>
              <a:t/>
            </a:r>
            <a:endParaRPr sz="4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20"/>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27" name="Google Shape;327;p20"/>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lt1"/>
                </a:solidFill>
                <a:latin typeface="Arial"/>
                <a:ea typeface="Arial"/>
                <a:cs typeface="Arial"/>
                <a:sym typeface="Arial"/>
              </a:rPr>
              <a:t>Introduction</a:t>
            </a:r>
            <a:endParaRPr sz="3000">
              <a:solidFill>
                <a:schemeClr val="lt1"/>
              </a:solidFill>
              <a:latin typeface="IBM Plex Mono SemiBold"/>
              <a:ea typeface="IBM Plex Mono SemiBold"/>
              <a:cs typeface="IBM Plex Mono SemiBold"/>
              <a:sym typeface="IBM Plex Mono SemiBold"/>
            </a:endParaRPr>
          </a:p>
        </p:txBody>
      </p:sp>
      <p:sp>
        <p:nvSpPr>
          <p:cNvPr id="328" name="Google Shape;328;p20"/>
          <p:cNvSpPr txBox="1"/>
          <p:nvPr/>
        </p:nvSpPr>
        <p:spPr>
          <a:xfrm>
            <a:off x="1426050" y="1586750"/>
            <a:ext cx="9339900" cy="4148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Relevance Hypothesis: Implementing a recommender system will significantly improve the relevance of course recommendations for users, leading to increased user satisfaction.</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Engagement Hypothesi</a:t>
            </a:r>
            <a:r>
              <a:rPr lang="en-US" sz="1500">
                <a:solidFill>
                  <a:schemeClr val="lt1"/>
                </a:solidFill>
              </a:rPr>
              <a:t>s: A personalized learning experience, facilitated by the recommender system, will boost user engagement with courses, contributing to a more active and committed user base.</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Learning Path Optimization Hypothesis: The recommender system will optimize users' learning paths, guiding them towards a more structured and effective educational journey.</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Revenue Impact Hypothesis: Enhanced user engagement through the recommender system will positively impact company revenue by increasing course enrollments and user interactions.</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Model Performance Hypothesis: Through the Proof of Concept (PoC) phase, it is hypothesized that the exploration and comparison of various machine learning models will identify a model with superior performance in offline evaluations, setting the stage for effective online implementation.</a:t>
            </a:r>
            <a:endParaRPr sz="15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329" name="Google Shape;329;p20"/>
          <p:cNvSpPr txBox="1"/>
          <p:nvPr/>
        </p:nvSpPr>
        <p:spPr>
          <a:xfrm>
            <a:off x="1354625" y="113545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Hypothesis</a:t>
            </a:r>
            <a:r>
              <a:rPr b="1" lang="en-US" sz="1900">
                <a:solidFill>
                  <a:schemeClr val="lt1"/>
                </a:solidFill>
                <a:latin typeface="Nunito"/>
                <a:ea typeface="Nunito"/>
                <a:cs typeface="Nunito"/>
                <a:sym typeface="Nunito"/>
              </a:rPr>
              <a:t>:</a:t>
            </a:r>
            <a:endParaRPr b="1" sz="1900">
              <a:solidFill>
                <a:schemeClr val="lt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21"/>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35" name="Google Shape;335;p21"/>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dk2"/>
                </a:solidFill>
              </a:rPr>
              <a:t>Machine Learning Workflow</a:t>
            </a:r>
            <a:endParaRPr sz="3000">
              <a:solidFill>
                <a:schemeClr val="dk2"/>
              </a:solidFill>
              <a:latin typeface="IBM Plex Mono SemiBold"/>
              <a:ea typeface="IBM Plex Mono SemiBold"/>
              <a:cs typeface="IBM Plex Mono SemiBold"/>
              <a:sym typeface="IBM Plex Mono SemiBold"/>
            </a:endParaRPr>
          </a:p>
        </p:txBody>
      </p:sp>
      <p:pic>
        <p:nvPicPr>
          <p:cNvPr id="336" name="Google Shape;336;p21"/>
          <p:cNvPicPr preferRelativeResize="0"/>
          <p:nvPr/>
        </p:nvPicPr>
        <p:blipFill>
          <a:blip r:embed="rId3">
            <a:alphaModFix/>
          </a:blip>
          <a:stretch>
            <a:fillRect/>
          </a:stretch>
        </p:blipFill>
        <p:spPr>
          <a:xfrm>
            <a:off x="670225" y="1577975"/>
            <a:ext cx="10963261" cy="50105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0" name="Shape 340"/>
        <p:cNvGrpSpPr/>
        <p:nvPr/>
      </p:nvGrpSpPr>
      <p:grpSpPr>
        <a:xfrm>
          <a:off x="0" y="0"/>
          <a:ext cx="0" cy="0"/>
          <a:chOff x="0" y="0"/>
          <a:chExt cx="0" cy="0"/>
        </a:xfrm>
      </p:grpSpPr>
      <p:sp>
        <p:nvSpPr>
          <p:cNvPr id="341" name="Google Shape;341;p22"/>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42" name="Google Shape;342;p22"/>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chemeClr val="lt1"/>
                </a:solidFill>
              </a:rPr>
              <a:t>Exploratory Data Analysis</a:t>
            </a:r>
            <a:endParaRPr sz="4000">
              <a:solidFill>
                <a:schemeClr val="lt1"/>
              </a:solidFill>
              <a:latin typeface="IBM Plex Mono SemiBold"/>
              <a:ea typeface="IBM Plex Mono SemiBold"/>
              <a:cs typeface="IBM Plex Mono SemiBold"/>
              <a:sym typeface="IBM Plex Mono SemiBold"/>
            </a:endParaRPr>
          </a:p>
        </p:txBody>
      </p:sp>
      <p:sp>
        <p:nvSpPr>
          <p:cNvPr id="343" name="Google Shape;343;p22"/>
          <p:cNvSpPr txBox="1"/>
          <p:nvPr/>
        </p:nvSpPr>
        <p:spPr>
          <a:xfrm>
            <a:off x="2080875" y="2134050"/>
            <a:ext cx="9339900" cy="266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Statistical Overview</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Keyword Identification using WordCloud</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Find Popular Course Genres</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Summary Statistics and Visualizations for Enrollment Data</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344" name="Google Shape;344;p22"/>
          <p:cNvSpPr txBox="1"/>
          <p:nvPr/>
        </p:nvSpPr>
        <p:spPr>
          <a:xfrm>
            <a:off x="2054625" y="160775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Steps</a:t>
            </a:r>
            <a:r>
              <a:rPr b="1" lang="en-US" sz="1900">
                <a:solidFill>
                  <a:schemeClr val="lt1"/>
                </a:solidFill>
                <a:latin typeface="Nunito"/>
                <a:ea typeface="Nunito"/>
                <a:cs typeface="Nunito"/>
                <a:sym typeface="Nunito"/>
              </a:rPr>
              <a:t>:</a:t>
            </a:r>
            <a:endParaRPr b="1" sz="1900">
              <a:solidFill>
                <a:schemeClr val="lt1"/>
              </a:solidFill>
              <a:latin typeface="Nunito"/>
              <a:ea typeface="Nunito"/>
              <a:cs typeface="Nunito"/>
              <a:sym typeface="Nunito"/>
            </a:endParaRPr>
          </a:p>
        </p:txBody>
      </p:sp>
      <p:pic>
        <p:nvPicPr>
          <p:cNvPr id="345" name="Google Shape;345;p22"/>
          <p:cNvPicPr preferRelativeResize="0"/>
          <p:nvPr/>
        </p:nvPicPr>
        <p:blipFill rotWithShape="1">
          <a:blip r:embed="rId3">
            <a:alphaModFix/>
          </a:blip>
          <a:srcRect b="0" l="0" r="0" t="0"/>
          <a:stretch/>
        </p:blipFill>
        <p:spPr>
          <a:xfrm>
            <a:off x="8552874" y="2283125"/>
            <a:ext cx="2004725" cy="200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23"/>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351" name="Google Shape;351;p23"/>
          <p:cNvPicPr preferRelativeResize="0"/>
          <p:nvPr/>
        </p:nvPicPr>
        <p:blipFill>
          <a:blip r:embed="rId3">
            <a:alphaModFix/>
          </a:blip>
          <a:stretch>
            <a:fillRect/>
          </a:stretch>
        </p:blipFill>
        <p:spPr>
          <a:xfrm>
            <a:off x="4645188" y="1492975"/>
            <a:ext cx="2901614" cy="4541949"/>
          </a:xfrm>
          <a:prstGeom prst="rect">
            <a:avLst/>
          </a:prstGeom>
          <a:noFill/>
          <a:ln>
            <a:noFill/>
          </a:ln>
        </p:spPr>
      </p:pic>
      <p:sp>
        <p:nvSpPr>
          <p:cNvPr id="352" name="Google Shape;352;p23"/>
          <p:cNvSpPr txBox="1"/>
          <p:nvPr>
            <p:ph idx="4294967295"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0" lang="en-US" sz="3000">
                <a:latin typeface="Arial"/>
                <a:ea typeface="Arial"/>
                <a:cs typeface="Arial"/>
                <a:sym typeface="Arial"/>
              </a:rPr>
              <a:t>Columns/Features of the Data:</a:t>
            </a:r>
            <a:endParaRPr b="0" sz="3000">
              <a:latin typeface="Arial"/>
              <a:ea typeface="Arial"/>
              <a:cs typeface="Arial"/>
              <a:sym typeface="Arial"/>
            </a:endParaRPr>
          </a:p>
          <a:p>
            <a:pPr indent="0" lvl="0" marL="0" rtl="0" algn="l">
              <a:lnSpc>
                <a:spcPct val="90000"/>
              </a:lnSpc>
              <a:spcBef>
                <a:spcPts val="0"/>
              </a:spcBef>
              <a:spcAft>
                <a:spcPts val="0"/>
              </a:spcAft>
              <a:buClr>
                <a:srgbClr val="0B49CB"/>
              </a:buClr>
              <a:buSzPts val="4000"/>
              <a:buFont typeface="Arial"/>
              <a:buNone/>
            </a:pPr>
            <a:r>
              <a:t/>
            </a:r>
            <a:endParaRPr sz="40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Enrollment</a:t>
            </a:r>
            <a:r>
              <a:rPr lang="en-US" sz="3000">
                <a:solidFill>
                  <a:schemeClr val="dk2"/>
                </a:solidFill>
                <a:latin typeface="Arial"/>
                <a:ea typeface="Arial"/>
                <a:cs typeface="Arial"/>
                <a:sym typeface="Arial"/>
              </a:rPr>
              <a:t> counts per genre</a:t>
            </a:r>
            <a:endParaRPr sz="3000">
              <a:solidFill>
                <a:schemeClr val="dk2"/>
              </a:solidFill>
              <a:latin typeface="Arial"/>
              <a:ea typeface="Arial"/>
              <a:cs typeface="Arial"/>
              <a:sym typeface="Arial"/>
            </a:endParaRPr>
          </a:p>
        </p:txBody>
      </p:sp>
      <p:pic>
        <p:nvPicPr>
          <p:cNvPr id="358" name="Google Shape;358;p24"/>
          <p:cNvPicPr preferRelativeResize="0"/>
          <p:nvPr/>
        </p:nvPicPr>
        <p:blipFill>
          <a:blip r:embed="rId3">
            <a:alphaModFix/>
          </a:blip>
          <a:stretch>
            <a:fillRect/>
          </a:stretch>
        </p:blipFill>
        <p:spPr>
          <a:xfrm>
            <a:off x="3329200" y="1330225"/>
            <a:ext cx="5533625" cy="5246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